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84" r:id="rId3"/>
    <p:sldId id="298" r:id="rId4"/>
    <p:sldId id="286" r:id="rId5"/>
    <p:sldId id="268" r:id="rId6"/>
    <p:sldId id="289" r:id="rId7"/>
    <p:sldId id="301" r:id="rId8"/>
    <p:sldId id="269" r:id="rId9"/>
    <p:sldId id="302" r:id="rId10"/>
    <p:sldId id="303"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b1373119fb526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E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9AB3E-031A-4967-A035-CCE0FEF54C72}" v="1" dt="2022-11-11T19:35:19.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7" autoAdjust="0"/>
    <p:restoredTop sz="94444" autoAdjust="0"/>
  </p:normalViewPr>
  <p:slideViewPr>
    <p:cSldViewPr>
      <p:cViewPr varScale="1">
        <p:scale>
          <a:sx n="60" d="100"/>
          <a:sy n="60" d="100"/>
        </p:scale>
        <p:origin x="96" y="660"/>
      </p:cViewPr>
      <p:guideLst>
        <p:guide orient="horz" pos="2160"/>
        <p:guide pos="2880"/>
      </p:guideLst>
    </p:cSldViewPr>
  </p:slideViewPr>
  <p:outlineViewPr>
    <p:cViewPr>
      <p:scale>
        <a:sx n="33" d="100"/>
        <a:sy n="33" d="100"/>
      </p:scale>
      <p:origin x="0" y="0"/>
    </p:cViewPr>
  </p:outlineViewPr>
  <p:notesTextViewPr>
    <p:cViewPr>
      <p:scale>
        <a:sx n="70" d="100"/>
        <a:sy n="70" d="100"/>
      </p:scale>
      <p:origin x="0" y="0"/>
    </p:cViewPr>
  </p:notesTextViewPr>
  <p:sorterViewPr>
    <p:cViewPr>
      <p:scale>
        <a:sx n="48" d="100"/>
        <a:sy n="48" d="100"/>
      </p:scale>
      <p:origin x="0" y="-7404"/>
    </p:cViewPr>
  </p:sorterViewPr>
  <p:notesViewPr>
    <p:cSldViewPr>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7A4C6-B5B2-4C97-9CCA-5DC82916541D}"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F09A9-E910-42B7-9B85-3502E7836E00}" type="slidenum">
              <a:rPr lang="en-US" smtClean="0"/>
              <a:t>‹#›</a:t>
            </a:fld>
            <a:endParaRPr lang="en-US"/>
          </a:p>
        </p:txBody>
      </p:sp>
    </p:spTree>
    <p:extLst>
      <p:ext uri="{BB962C8B-B14F-4D97-AF65-F5344CB8AC3E}">
        <p14:creationId xmlns:p14="http://schemas.microsoft.com/office/powerpoint/2010/main" val="265562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Geetha indicated, there are 2 types of grants that use District Designated Funds for matching Rotary Club contributions.</a:t>
            </a:r>
          </a:p>
          <a:p>
            <a:r>
              <a:rPr lang="en-US" sz="1200" dirty="0"/>
              <a:t>The first is ”Community” grants that are small, short-term humanitarian projects. and can fund:  </a:t>
            </a:r>
          </a:p>
          <a:p>
            <a:pPr marL="628650" lvl="1" indent="-171450">
              <a:buFont typeface="Arial" panose="020B0604020202020204" pitchFamily="34" charset="0"/>
              <a:buChar char="•"/>
            </a:pPr>
            <a:r>
              <a:rPr lang="en-US" sz="1200" dirty="0"/>
              <a:t>local, District or international service efforts</a:t>
            </a:r>
          </a:p>
          <a:p>
            <a:pPr marL="628650" lvl="1" indent="-171450">
              <a:buFont typeface="Arial" panose="020B0604020202020204" pitchFamily="34" charset="0"/>
              <a:buChar char="•"/>
            </a:pPr>
            <a:r>
              <a:rPr lang="en-US" sz="1200" dirty="0"/>
              <a:t>vocational training</a:t>
            </a:r>
          </a:p>
          <a:p>
            <a:pPr marL="628650" lvl="1" indent="-171450">
              <a:buFont typeface="Arial" panose="020B0604020202020204" pitchFamily="34" charset="0"/>
              <a:buChar char="•"/>
            </a:pPr>
            <a:r>
              <a:rPr lang="en-US" sz="1200" dirty="0"/>
              <a:t>community assessments</a:t>
            </a:r>
          </a:p>
          <a:p>
            <a:pPr marL="628650" lvl="1" indent="-171450">
              <a:buFont typeface="Arial" panose="020B0604020202020204" pitchFamily="34" charset="0"/>
              <a:buChar char="•"/>
            </a:pPr>
            <a:r>
              <a:rPr lang="en-US" sz="1200" dirty="0"/>
              <a:t>construction and renovation</a:t>
            </a:r>
          </a:p>
          <a:p>
            <a:pPr marL="628650" lvl="1" indent="-171450">
              <a:buFont typeface="Arial" panose="020B0604020202020204" pitchFamily="34" charset="0"/>
              <a:buChar char="•"/>
            </a:pPr>
            <a:endParaRPr lang="en-US" sz="1200" dirty="0"/>
          </a:p>
          <a:p>
            <a:pPr marL="0" lvl="0" indent="0">
              <a:buFont typeface="Arial" panose="020B0604020202020204" pitchFamily="34" charset="0"/>
              <a:buNone/>
            </a:pPr>
            <a:r>
              <a:rPr lang="en-US" sz="1200" dirty="0"/>
              <a:t>RI prefers active involvement in the grant and Rotary signage (up to $1,000)</a:t>
            </a: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DDF can not fund:</a:t>
            </a:r>
          </a:p>
          <a:p>
            <a:pPr marL="628650" lvl="1" indent="-171450">
              <a:buFont typeface="Arial" panose="020B0604020202020204" pitchFamily="34" charset="0"/>
              <a:buChar char="•"/>
            </a:pPr>
            <a:r>
              <a:rPr lang="en-US" sz="1200" dirty="0"/>
              <a:t>a particular political or religious viewpoint or function</a:t>
            </a:r>
          </a:p>
          <a:p>
            <a:pPr marL="628650" lvl="1" indent="-171450">
              <a:buFont typeface="Arial" panose="020B0604020202020204" pitchFamily="34" charset="0"/>
              <a:buChar char="•"/>
            </a:pPr>
            <a:r>
              <a:rPr lang="en-US" sz="1200" dirty="0"/>
              <a:t>fundraising activities</a:t>
            </a:r>
          </a:p>
          <a:p>
            <a:pPr marL="628650" lvl="1" indent="-171450">
              <a:buFont typeface="Arial" panose="020B0604020202020204" pitchFamily="34" charset="0"/>
              <a:buChar char="•"/>
            </a:pPr>
            <a:r>
              <a:rPr lang="en-US" sz="1200" dirty="0"/>
              <a:t>purchase of land or buildings</a:t>
            </a:r>
          </a:p>
          <a:p>
            <a:pPr marL="628650" lvl="1" indent="-171450">
              <a:buFont typeface="Arial" panose="020B0604020202020204" pitchFamily="34" charset="0"/>
              <a:buChar char="•"/>
            </a:pPr>
            <a:r>
              <a:rPr lang="en-US" sz="1200" dirty="0"/>
              <a:t>Rotary events</a:t>
            </a:r>
          </a:p>
          <a:p>
            <a:pPr marL="628650" lvl="1" indent="-171450">
              <a:buFont typeface="Arial" panose="020B0604020202020204" pitchFamily="34" charset="0"/>
              <a:buChar char="•"/>
            </a:pPr>
            <a:r>
              <a:rPr lang="en-US" sz="1200" dirty="0"/>
              <a:t>unrestricted donations to a beneficiary or cooperating organization – all grant money must be used for specific project expenses</a:t>
            </a:r>
          </a:p>
          <a:p>
            <a:pPr marL="628650" lvl="1" indent="-171450">
              <a:buFont typeface="Arial" panose="020B0604020202020204" pitchFamily="34" charset="0"/>
              <a:buChar char="•"/>
            </a:pPr>
            <a:endParaRPr lang="en-US" sz="1200" dirty="0"/>
          </a:p>
          <a:p>
            <a:pPr marL="0" lvl="0" indent="0">
              <a:buFont typeface="Arial" panose="020B0604020202020204" pitchFamily="34" charset="0"/>
              <a:buNone/>
            </a:pPr>
            <a:r>
              <a:rPr lang="en-US" sz="1200" dirty="0"/>
              <a:t>As Geetha has stated, community DDF</a:t>
            </a:r>
          </a:p>
          <a:p>
            <a:pPr marL="628650" lvl="1" indent="-171450">
              <a:buFont typeface="Arial" panose="020B0604020202020204" pitchFamily="34" charset="0"/>
              <a:buChar char="•"/>
            </a:pPr>
            <a:r>
              <a:rPr lang="en-US" sz="1200" dirty="0"/>
              <a:t>matching is limited to $5,000 per participating Club</a:t>
            </a:r>
          </a:p>
          <a:p>
            <a:pPr marL="628650" lvl="1" indent="-171450">
              <a:buFont typeface="Arial" panose="020B0604020202020204" pitchFamily="34" charset="0"/>
              <a:buChar char="•"/>
            </a:pPr>
            <a:r>
              <a:rPr lang="en-US" sz="1200" dirty="0"/>
              <a:t>a max per grant of 15% of available DDF, around $13,500 this year</a:t>
            </a:r>
          </a:p>
          <a:p>
            <a:pPr marL="628650" lvl="1" indent="-171450">
              <a:buFont typeface="Arial" panose="020B0604020202020204" pitchFamily="34" charset="0"/>
              <a:buChar char="•"/>
            </a:pPr>
            <a:r>
              <a:rPr lang="en-US" sz="1200" dirty="0"/>
              <a:t>MUST be completed between 1 July and 15 May  </a:t>
            </a:r>
          </a:p>
          <a:p>
            <a:endParaRPr lang="en-US" dirty="0"/>
          </a:p>
        </p:txBody>
      </p:sp>
      <p:sp>
        <p:nvSpPr>
          <p:cNvPr id="4" name="Slide Number Placeholder 3"/>
          <p:cNvSpPr>
            <a:spLocks noGrp="1"/>
          </p:cNvSpPr>
          <p:nvPr>
            <p:ph type="sldNum" sz="quarter" idx="5"/>
          </p:nvPr>
        </p:nvSpPr>
        <p:spPr/>
        <p:txBody>
          <a:bodyPr/>
          <a:lstStyle/>
          <a:p>
            <a:fld id="{B64F09A9-E910-42B7-9B85-3502E7836E00}" type="slidenum">
              <a:rPr lang="en-US" smtClean="0"/>
              <a:t>1</a:t>
            </a:fld>
            <a:endParaRPr lang="en-US"/>
          </a:p>
        </p:txBody>
      </p:sp>
    </p:spTree>
    <p:extLst>
      <p:ext uri="{BB962C8B-B14F-4D97-AF65-F5344CB8AC3E}">
        <p14:creationId xmlns:p14="http://schemas.microsoft.com/office/powerpoint/2010/main" val="182944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u="none" strike="noStrike" dirty="0">
                <a:solidFill>
                  <a:srgbClr val="212529"/>
                </a:solidFill>
                <a:effectLst/>
                <a:latin typeface="Tahoma" panose="020B0604030504040204" pitchFamily="34" charset="0"/>
              </a:rPr>
              <a:t>If funds are still available after the first round of approved matching grants, clubs may submit additional grant applications pursuant to announcements by the DRFC</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are extensive training materials available in DACdb and in the Learning Center regarding the mechanics of imputing the application, including videos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Terms and Conditions and details of the Focus Areas can be found in </a:t>
            </a:r>
            <a:r>
              <a:rPr lang="en-US" dirty="0" err="1"/>
              <a:t>MyRotary</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District Guidelines are on the District website (and will be discussed in the following slides)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time permits, the Grants Committee will provide feedback on draft or submitted applications</a:t>
            </a:r>
          </a:p>
          <a:p>
            <a:pPr marL="628650" lvl="1" indent="-171450">
              <a:buFont typeface="Arial" panose="020B0604020202020204" pitchFamily="34" charset="0"/>
              <a:buChar char="•"/>
            </a:pPr>
            <a:r>
              <a:rPr lang="en-US" dirty="0"/>
              <a:t>The earlier the application is submitted, the more likely we can provide feedback</a:t>
            </a:r>
          </a:p>
          <a:p>
            <a:r>
              <a:rPr lang="en-US" dirty="0"/>
              <a:t> </a:t>
            </a:r>
          </a:p>
        </p:txBody>
      </p:sp>
      <p:sp>
        <p:nvSpPr>
          <p:cNvPr id="4" name="Slide Number Placeholder 3"/>
          <p:cNvSpPr>
            <a:spLocks noGrp="1"/>
          </p:cNvSpPr>
          <p:nvPr>
            <p:ph type="sldNum" sz="quarter" idx="5"/>
          </p:nvPr>
        </p:nvSpPr>
        <p:spPr/>
        <p:txBody>
          <a:bodyPr/>
          <a:lstStyle/>
          <a:p>
            <a:fld id="{B64F09A9-E910-42B7-9B85-3502E7836E00}" type="slidenum">
              <a:rPr lang="en-US" smtClean="0"/>
              <a:t>2</a:t>
            </a:fld>
            <a:endParaRPr lang="en-US"/>
          </a:p>
        </p:txBody>
      </p:sp>
    </p:spTree>
    <p:extLst>
      <p:ext uri="{BB962C8B-B14F-4D97-AF65-F5344CB8AC3E}">
        <p14:creationId xmlns:p14="http://schemas.microsoft.com/office/powerpoint/2010/main" val="282537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Geetha as the DRFC established a Grants Committee comprised of 6 Rotarians from various clubs around the district (large and small, city to county) who:</a:t>
            </a:r>
          </a:p>
          <a:p>
            <a:pPr marL="628650" lvl="1" indent="-171450">
              <a:buFont typeface="Arial" panose="020B0604020202020204" pitchFamily="34" charset="0"/>
              <a:buChar char="•"/>
            </a:pPr>
            <a:r>
              <a:rPr lang="en-US" dirty="0"/>
              <a:t>advise on grant development </a:t>
            </a:r>
          </a:p>
          <a:p>
            <a:pPr marL="628650" lvl="1" indent="-171450">
              <a:buFont typeface="Arial" panose="020B0604020202020204" pitchFamily="34" charset="0"/>
              <a:buChar char="•"/>
            </a:pPr>
            <a:r>
              <a:rPr lang="en-US" dirty="0"/>
              <a:t>review applications</a:t>
            </a:r>
          </a:p>
          <a:p>
            <a:pPr marL="628650" lvl="1" indent="-171450">
              <a:buFont typeface="Arial" panose="020B0604020202020204" pitchFamily="34" charset="0"/>
              <a:buChar char="•"/>
            </a:pPr>
            <a:r>
              <a:rPr lang="en-US" dirty="0"/>
              <a:t>score application based on Guidelines </a:t>
            </a:r>
          </a:p>
          <a:p>
            <a:pPr marL="1085850" lvl="2" indent="-171450">
              <a:buFont typeface="Arial" panose="020B0604020202020204" pitchFamily="34" charset="0"/>
              <a:buChar char="•"/>
            </a:pPr>
            <a:r>
              <a:rPr lang="en-US" dirty="0"/>
              <a:t>scoring each application on 4 major criteria</a:t>
            </a:r>
          </a:p>
          <a:p>
            <a:pPr marL="1085850" lvl="2" indent="-171450">
              <a:buFont typeface="Arial" panose="020B0604020202020204" pitchFamily="34" charset="0"/>
              <a:buChar char="•"/>
            </a:pPr>
            <a:r>
              <a:rPr lang="en-US" dirty="0"/>
              <a:t>on a scale of 0 to 6</a:t>
            </a:r>
          </a:p>
          <a:p>
            <a:pPr marL="628650" lvl="1" indent="-171450">
              <a:buFont typeface="Arial" panose="020B0604020202020204" pitchFamily="34" charset="0"/>
              <a:buChar char="•"/>
            </a:pPr>
            <a:r>
              <a:rPr lang="en-US" dirty="0"/>
              <a:t>the Committee then meets to reach a consensus recommend awards of DDF</a:t>
            </a:r>
          </a:p>
          <a:p>
            <a:endParaRPr lang="en-US" dirty="0"/>
          </a:p>
          <a:p>
            <a:r>
              <a:rPr lang="en-US" dirty="0"/>
              <a:t>The Grants Committee focuses on community grants but can advise on global grants.  </a:t>
            </a:r>
          </a:p>
          <a:p>
            <a:endParaRPr lang="en-US" dirty="0"/>
          </a:p>
          <a:p>
            <a:r>
              <a:rPr lang="en-US" dirty="0"/>
              <a:t>Our Grant Guidelines generally apply to both community and global grants</a:t>
            </a:r>
          </a:p>
          <a:p>
            <a:endParaRPr lang="en-US" dirty="0"/>
          </a:p>
          <a:p>
            <a:r>
              <a:rPr lang="en-US" dirty="0"/>
              <a:t>Note that we often get more applications than available matching funds </a:t>
            </a:r>
          </a:p>
          <a:p>
            <a:pPr marL="628650" lvl="1" indent="-171450">
              <a:buFont typeface="Arial" panose="020B0604020202020204" pitchFamily="34" charset="0"/>
              <a:buChar char="•"/>
            </a:pPr>
            <a:r>
              <a:rPr lang="en-US" dirty="0"/>
              <a:t>competitive award</a:t>
            </a:r>
          </a:p>
          <a:p>
            <a:pPr marL="628650" lvl="1" indent="-171450">
              <a:buFont typeface="Arial" panose="020B0604020202020204" pitchFamily="34" charset="0"/>
              <a:buChar char="•"/>
            </a:pPr>
            <a:r>
              <a:rPr lang="en-US" dirty="0"/>
              <a:t>not first come first funded</a:t>
            </a:r>
          </a:p>
        </p:txBody>
      </p:sp>
      <p:sp>
        <p:nvSpPr>
          <p:cNvPr id="4" name="Slide Number Placeholder 3"/>
          <p:cNvSpPr>
            <a:spLocks noGrp="1"/>
          </p:cNvSpPr>
          <p:nvPr>
            <p:ph type="sldNum" sz="quarter" idx="10"/>
          </p:nvPr>
        </p:nvSpPr>
        <p:spPr/>
        <p:txBody>
          <a:bodyPr/>
          <a:lstStyle/>
          <a:p>
            <a:fld id="{B64F09A9-E910-42B7-9B85-3502E7836E00}" type="slidenum">
              <a:rPr lang="en-US" smtClean="0"/>
              <a:t>3</a:t>
            </a:fld>
            <a:endParaRPr lang="en-US"/>
          </a:p>
        </p:txBody>
      </p:sp>
    </p:spTree>
    <p:extLst>
      <p:ext uri="{BB962C8B-B14F-4D97-AF65-F5344CB8AC3E}">
        <p14:creationId xmlns:p14="http://schemas.microsoft.com/office/powerpoint/2010/main" val="279227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Grant Committee looking for?</a:t>
            </a:r>
          </a:p>
          <a:p>
            <a:endParaRPr lang="en-US" dirty="0"/>
          </a:p>
          <a:p>
            <a:r>
              <a:rPr lang="en-US" dirty="0"/>
              <a:t>Clear statements of the need for the project – supported by community input</a:t>
            </a:r>
          </a:p>
          <a:p>
            <a:pPr marL="628650" lvl="1" indent="-171450">
              <a:buFont typeface="Arial" panose="020B0604020202020204" pitchFamily="34" charset="0"/>
              <a:buChar char="•"/>
            </a:pPr>
            <a:r>
              <a:rPr lang="en-US" dirty="0"/>
              <a:t>where did the idea originate</a:t>
            </a:r>
          </a:p>
          <a:p>
            <a:pPr marL="628650" lvl="1" indent="-171450">
              <a:buFont typeface="Arial" panose="020B0604020202020204" pitchFamily="34" charset="0"/>
              <a:buChar char="•"/>
            </a:pPr>
            <a:r>
              <a:rPr lang="en-US" dirty="0"/>
              <a:t>who were involved in the concept /project development</a:t>
            </a:r>
          </a:p>
          <a:p>
            <a:pPr marL="628650" lvl="1" indent="-171450">
              <a:buFont typeface="Arial" panose="020B0604020202020204" pitchFamily="34" charset="0"/>
              <a:buChar char="•"/>
            </a:pPr>
            <a:r>
              <a:rPr lang="en-US" dirty="0"/>
              <a:t>not formal Community Assessment as required for Global Grants but due consideration of community and beneficiary input</a:t>
            </a:r>
          </a:p>
          <a:p>
            <a:pPr marL="628650" lvl="1" indent="-171450">
              <a:buFont typeface="Arial" panose="020B0604020202020204" pitchFamily="34" charset="0"/>
              <a:buChar char="•"/>
            </a:pPr>
            <a:r>
              <a:rPr lang="en-US" dirty="0"/>
              <a:t>not starting with or dictating a “solution looking for a problem”</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Identification of the Focus Areas and relation to District priorities</a:t>
            </a:r>
          </a:p>
          <a:p>
            <a:pPr marL="628650" lvl="1" indent="-171450">
              <a:buFont typeface="Arial" panose="020B0604020202020204" pitchFamily="34" charset="0"/>
              <a:buChar char="•"/>
            </a:pPr>
            <a:r>
              <a:rPr lang="en-US" dirty="0"/>
              <a:t>no longer benches</a:t>
            </a:r>
          </a:p>
          <a:p>
            <a:pPr marL="628650" lvl="1" indent="-171450">
              <a:buFont typeface="Arial" panose="020B0604020202020204" pitchFamily="34" charset="0"/>
              <a:buChar char="•"/>
            </a:pPr>
            <a:r>
              <a:rPr lang="en-US" dirty="0"/>
              <a:t>this year the emphasis is on Maternal and Child Health and Economic Development; Dee may have another emphasis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Must clearly describe how the project goals and how they address the community need</a:t>
            </a:r>
          </a:p>
          <a:p>
            <a:pPr marL="628650" lvl="1" indent="-171450">
              <a:buFont typeface="Arial" panose="020B0604020202020204" pitchFamily="34" charset="0"/>
              <a:buChar char="•"/>
            </a:pPr>
            <a:r>
              <a:rPr lang="en-US" dirty="0"/>
              <a:t>the easier you make it to understand the applications intent and benefit, the easier the Committee can score the application higher</a:t>
            </a:r>
          </a:p>
          <a:p>
            <a:pPr marL="628650" lvl="1" indent="-171450">
              <a:buFont typeface="Arial" panose="020B0604020202020204" pitchFamily="34" charset="0"/>
              <a:buChar char="•"/>
            </a:pPr>
            <a:r>
              <a:rPr lang="en-US" dirty="0"/>
              <a:t>including support for attaining the objectives  - e.g., past experience by a Member or the Club or organization</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64F09A9-E910-42B7-9B85-3502E7836E00}" type="slidenum">
              <a:rPr lang="en-US" smtClean="0"/>
              <a:t>4</a:t>
            </a:fld>
            <a:endParaRPr lang="en-US"/>
          </a:p>
        </p:txBody>
      </p:sp>
    </p:spTree>
    <p:extLst>
      <p:ext uri="{BB962C8B-B14F-4D97-AF65-F5344CB8AC3E}">
        <p14:creationId xmlns:p14="http://schemas.microsoft.com/office/powerpoint/2010/main" val="58150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attachments to your application should include a detailed work plan identifying </a:t>
            </a:r>
          </a:p>
          <a:p>
            <a:pPr lvl="1" algn="l">
              <a:buFont typeface="Arial" panose="020B0604020202020204" pitchFamily="34" charset="0"/>
              <a:buChar char="•"/>
            </a:pPr>
            <a:r>
              <a:rPr lang="en-US" b="0" i="0" u="none" strike="noStrike" dirty="0">
                <a:solidFill>
                  <a:srgbClr val="202124"/>
                </a:solidFill>
                <a:effectLst/>
                <a:latin typeface="arial" panose="020B0604020202020204" pitchFamily="34" charset="0"/>
              </a:rPr>
              <a:t>  Project tasks</a:t>
            </a:r>
          </a:p>
          <a:p>
            <a:pPr lvl="1" algn="l">
              <a:buFont typeface="Arial" panose="020B0604020202020204" pitchFamily="34" charset="0"/>
              <a:buChar char="•"/>
            </a:pPr>
            <a:r>
              <a:rPr lang="en-US" b="0" i="0" u="none" strike="noStrike" dirty="0">
                <a:solidFill>
                  <a:srgbClr val="202124"/>
                </a:solidFill>
                <a:effectLst/>
                <a:latin typeface="arial" panose="020B0604020202020204" pitchFamily="34" charset="0"/>
              </a:rPr>
              <a:t>  Task assignments – by organization; whose doing what</a:t>
            </a:r>
          </a:p>
          <a:p>
            <a:pPr lvl="1" algn="l">
              <a:buFont typeface="Arial" panose="020B0604020202020204" pitchFamily="34" charset="0"/>
              <a:buChar char="•"/>
            </a:pPr>
            <a:r>
              <a:rPr lang="en-US" b="0" i="0" u="none" strike="noStrike" dirty="0">
                <a:solidFill>
                  <a:srgbClr val="202124"/>
                </a:solidFill>
                <a:effectLst/>
                <a:latin typeface="arial" panose="020B0604020202020204" pitchFamily="34" charset="0"/>
              </a:rPr>
              <a:t>  Milestones</a:t>
            </a:r>
          </a:p>
          <a:p>
            <a:pPr lvl="1" algn="l">
              <a:buFont typeface="Arial" panose="020B0604020202020204" pitchFamily="34" charset="0"/>
              <a:buChar char="•"/>
            </a:pPr>
            <a:r>
              <a:rPr lang="en-US" b="0" i="0" u="none" strike="noStrike" dirty="0">
                <a:solidFill>
                  <a:srgbClr val="202124"/>
                </a:solidFill>
                <a:effectLst/>
                <a:latin typeface="arial" panose="020B0604020202020204" pitchFamily="34" charset="0"/>
              </a:rPr>
              <a:t>  Key deliverables</a:t>
            </a:r>
          </a:p>
          <a:p>
            <a:pPr lvl="1" algn="l">
              <a:buFont typeface="Arial" panose="020B0604020202020204" pitchFamily="34" charset="0"/>
              <a:buChar char="•"/>
            </a:pPr>
            <a:r>
              <a:rPr lang="en-US" b="0" i="0" u="none" strike="noStrike" dirty="0">
                <a:solidFill>
                  <a:srgbClr val="202124"/>
                </a:solidFill>
                <a:effectLst/>
                <a:latin typeface="arial" panose="020B0604020202020204" pitchFamily="34" charset="0"/>
              </a:rPr>
              <a:t>  Required resources</a:t>
            </a:r>
          </a:p>
          <a:p>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 strongly urges local ownership, local training, buying locally and some local contribution.   This should be built into your work plan. </a:t>
            </a:r>
          </a:p>
          <a:p>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may </a:t>
            </a:r>
            <a:r>
              <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commence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until notification of award – 1 July at the earliest; they can not be in process per RI</a:t>
            </a:r>
          </a:p>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end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activities completed and funds spent) by 15 May</a:t>
            </a:r>
          </a:p>
          <a:p>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application must identity all participants that are needed for the successful implementation of the project, including other Rotary Clubs, non-profit entities and beneficiary organizations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dirty="0"/>
              <a:t>As Geetha said, we encourage clubs to work together and encourage partnerships with reputable community organizations.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Committee performs a quick check on outside participating organizations (e.g., Charity Navigator)</a:t>
            </a: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international projects, must have a local Rotary Club involved to manage and report on the project</a:t>
            </a: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include letters of participation from all participating organizations and international Rotary Clubs acknowledging their roles and responsibilities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e.g., if planting a butterfly garden on school property, must include a letter of permission by the school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4F09A9-E910-42B7-9B85-3502E7836E00}" type="slidenum">
              <a:rPr lang="en-US" smtClean="0"/>
              <a:t>5</a:t>
            </a:fld>
            <a:endParaRPr lang="en-US"/>
          </a:p>
        </p:txBody>
      </p:sp>
    </p:spTree>
    <p:extLst>
      <p:ext uri="{BB962C8B-B14F-4D97-AF65-F5344CB8AC3E}">
        <p14:creationId xmlns:p14="http://schemas.microsoft.com/office/powerpoint/2010/main" val="40493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should delineate specific outcomes with supporting data to verity the outcome</a:t>
            </a:r>
          </a:p>
          <a:p>
            <a:pPr marL="628650" lvl="1" indent="-171450">
              <a:buFont typeface="Arial" panose="020B0604020202020204" pitchFamily="34" charset="0"/>
              <a:buChar char="•"/>
            </a:pPr>
            <a:r>
              <a:rPr lang="en-US" dirty="0"/>
              <a:t>precise metrics</a:t>
            </a:r>
          </a:p>
          <a:p>
            <a:pPr marL="628650" lvl="1" indent="-171450">
              <a:buFont typeface="Arial" panose="020B0604020202020204" pitchFamily="34" charset="0"/>
              <a:buChar char="•"/>
            </a:pPr>
            <a:r>
              <a:rPr lang="en-US" dirty="0"/>
              <a:t>evidence based</a:t>
            </a:r>
          </a:p>
          <a:p>
            <a:pPr marL="628650" lvl="1" indent="-171450">
              <a:buFont typeface="Arial" panose="020B0604020202020204" pitchFamily="34" charset="0"/>
              <a:buChar char="•"/>
            </a:pPr>
            <a:r>
              <a:rPr lang="en-US" dirty="0"/>
              <a:t>e.g., 6 wells dug, 10 solar panels installed, 80 students certified by the technical college</a:t>
            </a:r>
          </a:p>
          <a:p>
            <a:endParaRPr lang="en-US" dirty="0"/>
          </a:p>
          <a:p>
            <a:r>
              <a:rPr lang="en-US" dirty="0"/>
              <a:t>The Committee does look at the breath of impact – </a:t>
            </a:r>
          </a:p>
          <a:p>
            <a:pPr marL="628650" lvl="1" indent="-171450">
              <a:buFont typeface="Arial" panose="020B0604020202020204" pitchFamily="34" charset="0"/>
              <a:buChar char="•"/>
            </a:pPr>
            <a:r>
              <a:rPr lang="en-US" dirty="0"/>
              <a:t>the more beneficiaries the higher the score, though this is not dispositive</a:t>
            </a:r>
          </a:p>
          <a:p>
            <a:pPr marL="628650" lvl="1" indent="-171450">
              <a:buFont typeface="Arial" panose="020B0604020202020204" pitchFamily="34" charset="0"/>
              <a:buChar char="•"/>
            </a:pPr>
            <a:r>
              <a:rPr lang="en-US" dirty="0"/>
              <a:t>include secondary beneficiaries – e.g., 10 teachers trained who will teach 300 female students over the next year</a:t>
            </a:r>
          </a:p>
          <a:p>
            <a:endParaRPr lang="en-US" dirty="0"/>
          </a:p>
          <a:p>
            <a:r>
              <a:rPr lang="en-US" dirty="0"/>
              <a:t>Sustainability is a big deal and can make or break the application</a:t>
            </a:r>
          </a:p>
          <a:p>
            <a:pPr marL="628650" lvl="1" indent="-171450">
              <a:buFont typeface="Arial" panose="020B0604020202020204" pitchFamily="34" charset="0"/>
              <a:buChar char="•"/>
            </a:pPr>
            <a:r>
              <a:rPr lang="en-US" dirty="0"/>
              <a:t>Sustainability is defined b Rotary as a project that “provides long-term solutions for community problems that community members themselves can support after the grant funding ends.”  </a:t>
            </a:r>
          </a:p>
          <a:p>
            <a:pPr marL="628650" lvl="1" indent="-171450">
              <a:buFont typeface="Arial" panose="020B0604020202020204" pitchFamily="34" charset="0"/>
              <a:buChar char="•"/>
            </a:pPr>
            <a:r>
              <a:rPr lang="en-US" dirty="0"/>
              <a:t>This reinforces the requirement to start with the community need and involvement.</a:t>
            </a:r>
          </a:p>
          <a:p>
            <a:pPr marL="628650" lvl="1" indent="-171450">
              <a:buFont typeface="Arial" panose="020B0604020202020204" pitchFamily="34" charset="0"/>
              <a:buChar char="•"/>
            </a:pPr>
            <a:r>
              <a:rPr lang="en-US" dirty="0"/>
              <a:t>The application should include commitments from the participants for the specific actions needed to maintain the project</a:t>
            </a:r>
          </a:p>
          <a:p>
            <a:pPr marL="628650" lvl="1" indent="-171450">
              <a:buFont typeface="Arial" panose="020B0604020202020204" pitchFamily="34" charset="0"/>
              <a:buChar char="•"/>
            </a:pPr>
            <a:r>
              <a:rPr lang="en-US" dirty="0"/>
              <a:t>The District will not fund a project year after year - though will support follow-on or differing beneficiary-pool projects</a:t>
            </a:r>
          </a:p>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6</a:t>
            </a:fld>
            <a:endParaRPr lang="en-US"/>
          </a:p>
        </p:txBody>
      </p:sp>
    </p:spTree>
    <p:extLst>
      <p:ext uri="{BB962C8B-B14F-4D97-AF65-F5344CB8AC3E}">
        <p14:creationId xmlns:p14="http://schemas.microsoft.com/office/powerpoint/2010/main" val="79405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itchFamily="2" charset="2"/>
              <a:buNone/>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Budget should be supported by quotes </a:t>
            </a:r>
          </a:p>
          <a:p>
            <a:pPr marL="628650" marR="0" lvl="1" indent="-171450">
              <a:spcBef>
                <a:spcPts val="0"/>
              </a:spcBef>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included as attachments to the application</a:t>
            </a:r>
          </a:p>
          <a:p>
            <a:pPr marL="628650" marR="0" lvl="1" indent="-171450">
              <a:spcBef>
                <a:spcPts val="0"/>
              </a:spcBef>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e.g., a vendor quote for 5 desks at $200 each</a:t>
            </a:r>
          </a:p>
          <a:p>
            <a:pPr marL="628650" marR="0" lvl="1" indent="-171450">
              <a:spcBef>
                <a:spcPts val="0"/>
              </a:spcBef>
              <a:spcAft>
                <a:spcPts val="0"/>
              </a:spcAft>
              <a:buFont typeface="Arial" panose="020B0604020202020204" pitchFamily="34" charset="0"/>
              <a:buChar char="•"/>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should be competitive – list or include 3 sources or why not</a:t>
            </a:r>
          </a:p>
          <a:p>
            <a:pPr marL="0" marR="0" lvl="0" indent="0">
              <a:spcBef>
                <a:spcPts val="0"/>
              </a:spcBef>
              <a:spcAft>
                <a:spcPts val="0"/>
              </a:spcAft>
              <a:buFont typeface="Symbol" pitchFamily="2" charset="2"/>
              <a:buNone/>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itchFamily="2" charset="2"/>
              <a:buNone/>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Funding sources include other Rotary Club and outside contributions – though only qualified Club contributions are matched</a:t>
            </a:r>
          </a:p>
          <a:p>
            <a:pPr marL="0" marR="0" lvl="0" indent="0">
              <a:spcBef>
                <a:spcPts val="0"/>
              </a:spcBef>
              <a:spcAft>
                <a:spcPts val="0"/>
              </a:spcAft>
              <a:buFont typeface="Symbol" pitchFamily="2" charset="2"/>
              <a:buNone/>
            </a:pPr>
            <a:endPar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The budget must match the funding</a:t>
            </a:r>
          </a:p>
          <a:p>
            <a:pPr marL="0" marR="0" lvl="0" indent="0">
              <a:spcBef>
                <a:spcPts val="0"/>
              </a:spcBef>
              <a:spcAft>
                <a:spcPts val="0"/>
              </a:spcAft>
              <a:buFont typeface="Symbol" pitchFamily="2" charset="2"/>
              <a:buNone/>
            </a:pPr>
            <a:endPar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The application should demonstrate that the costs are reasonable in relation to the outcomes </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And remember,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grant can not fund a grant already in process or be a general donation; it must be used for a specific project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50% of DDF is awarded by the District upon notice of award/after the District receives their share from RI (usually mid-July) so the Clubs and organizations need to work out any upfront financing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itchFamily="2" charset="2"/>
              <a:buNone/>
            </a:pPr>
            <a:endParaRPr lang="en-US" sz="12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endParaRPr>
          </a:p>
          <a:p>
            <a:pPr marL="342900" marR="0" lvl="0" indent="-342900">
              <a:spcBef>
                <a:spcPts val="0"/>
              </a:spcBef>
              <a:spcAft>
                <a:spcPts val="0"/>
              </a:spcAft>
              <a:buFont typeface="Symbol"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B64F09A9-E910-42B7-9B85-3502E7836E00}" type="slidenum">
              <a:rPr lang="en-US" smtClean="0"/>
              <a:t>7</a:t>
            </a:fld>
            <a:endParaRPr lang="en-US"/>
          </a:p>
        </p:txBody>
      </p:sp>
    </p:spTree>
    <p:extLst>
      <p:ext uri="{BB962C8B-B14F-4D97-AF65-F5344CB8AC3E}">
        <p14:creationId xmlns:p14="http://schemas.microsoft.com/office/powerpoint/2010/main" val="383938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Tahoma" panose="020B0604030504040204" pitchFamily="34" charset="0"/>
              </a:rPr>
              <a:t>Final Reports must be submitted in DACdb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meet RI’s timeline for the District reporting to RI, our Clubs must submit their report to the District by 15 May</a:t>
            </a:r>
          </a:p>
          <a:p>
            <a:endParaRPr lang="en-US" sz="1200" b="0" i="0" u="none" strike="noStrike" dirty="0">
              <a:solidFill>
                <a:srgbClr val="000000"/>
              </a:solidFill>
              <a:effectLst/>
              <a:latin typeface="Tahoma" panose="020B0604030504040204" pitchFamily="34" charset="0"/>
            </a:endParaRPr>
          </a:p>
          <a:p>
            <a:r>
              <a:rPr lang="en-US" dirty="0"/>
              <a:t>RI’s Terms and Conditions require reports to contain detailed account of the project’s actual implementation</a:t>
            </a:r>
          </a:p>
          <a:p>
            <a:pPr marL="628650" lvl="1" indent="-171450">
              <a:buFont typeface="Arial" panose="020B0604020202020204" pitchFamily="34" charset="0"/>
              <a:buChar char="•"/>
            </a:pPr>
            <a:r>
              <a:rPr lang="en-US" dirty="0"/>
              <a:t>Describe how the project met the objectives in the application</a:t>
            </a:r>
          </a:p>
          <a:p>
            <a:pPr marL="628650" lvl="1" indent="-171450">
              <a:buFont typeface="Arial" panose="020B0604020202020204" pitchFamily="34" charset="0"/>
              <a:buChar char="•"/>
            </a:pPr>
            <a:r>
              <a:rPr lang="en-US" sz="1200" b="0" i="0" u="none" strike="noStrike" dirty="0">
                <a:solidFill>
                  <a:srgbClr val="000000"/>
                </a:solidFill>
                <a:effectLst/>
                <a:latin typeface="Tahoma" panose="020B0604030504040204" pitchFamily="34" charset="0"/>
              </a:rPr>
              <a:t>Include a description of how any host and international partners, as well as any cooperating organizations associated with the grant, participated in the project</a:t>
            </a:r>
            <a:endParaRPr lang="en-US" dirty="0"/>
          </a:p>
          <a:p>
            <a:pPr marL="628650" lvl="1" indent="-171450">
              <a:buFont typeface="Arial" panose="020B0604020202020204" pitchFamily="34" charset="0"/>
              <a:buChar char="•"/>
            </a:pPr>
            <a:r>
              <a:rPr lang="en-US" dirty="0"/>
              <a:t>Detail the metrics used to measure success – provide the data as an attachment</a:t>
            </a:r>
          </a:p>
          <a:p>
            <a:pPr marL="628650" lvl="1" indent="-171450">
              <a:buFont typeface="Arial" panose="020B0604020202020204" pitchFamily="34" charset="0"/>
              <a:buChar char="•"/>
            </a:pPr>
            <a:r>
              <a:rPr lang="en-US" dirty="0"/>
              <a:t>Include </a:t>
            </a:r>
            <a:r>
              <a:rPr lang="en-US" sz="1200" b="0" i="0" u="none" strike="noStrike" dirty="0">
                <a:solidFill>
                  <a:srgbClr val="000000"/>
                </a:solidFill>
                <a:effectLst/>
                <a:latin typeface="Tahoma" panose="020B0604030504040204" pitchFamily="34" charset="0"/>
              </a:rPr>
              <a:t>invoices demonstrating the proposed budget items were purchased</a:t>
            </a:r>
            <a:endParaRPr lang="en-US" dirty="0"/>
          </a:p>
          <a:p>
            <a:endParaRPr lang="en-US" b="0" i="0" u="none" strike="noStrike" dirty="0">
              <a:solidFill>
                <a:srgbClr val="000000"/>
              </a:solidFill>
              <a:effectLst/>
              <a:latin typeface="Tahoma" panose="020B0604030504040204" pitchFamily="34" charset="0"/>
            </a:endParaRPr>
          </a:p>
          <a:p>
            <a:r>
              <a:rPr lang="en-US" b="0" i="0" u="none" strike="noStrike" dirty="0">
                <a:solidFill>
                  <a:srgbClr val="000000"/>
                </a:solidFill>
                <a:effectLst/>
                <a:latin typeface="Tahoma" panose="020B0604030504040204" pitchFamily="34" charset="0"/>
              </a:rPr>
              <a:t>District 7620 really wants all grants to be successful and understands that there may have been delays and adjustments</a:t>
            </a:r>
          </a:p>
          <a:p>
            <a:pPr marL="628650" lvl="1" indent="-171450">
              <a:buFont typeface="Arial" panose="020B0604020202020204" pitchFamily="34" charset="0"/>
              <a:buChar char="•"/>
            </a:pPr>
            <a:r>
              <a:rPr lang="en-US" b="0" i="0" u="none" strike="noStrike" dirty="0">
                <a:solidFill>
                  <a:srgbClr val="000000"/>
                </a:solidFill>
                <a:effectLst/>
                <a:latin typeface="Tahoma" panose="020B0604030504040204" pitchFamily="34" charset="0"/>
              </a:rPr>
              <a:t>include a brief explanation of any deviations</a:t>
            </a:r>
          </a:p>
          <a:p>
            <a:pPr marL="628650" lvl="1" indent="-171450">
              <a:buFont typeface="Arial" panose="020B0604020202020204" pitchFamily="34" charset="0"/>
              <a:buChar char="•"/>
            </a:pPr>
            <a:r>
              <a:rPr lang="en-US" b="0" i="0" u="none" strike="noStrike" dirty="0">
                <a:solidFill>
                  <a:srgbClr val="000000"/>
                </a:solidFill>
                <a:effectLst/>
                <a:latin typeface="Tahoma" panose="020B0604030504040204" pitchFamily="34" charset="0"/>
              </a:rPr>
              <a:t>The Grants Committee will accept reasonably related deviations to the approved scope and proposed expenditures </a:t>
            </a:r>
            <a:r>
              <a:rPr lang="en-US" b="0" i="0" u="none" dirty="0">
                <a:solidFill>
                  <a:srgbClr val="000000"/>
                </a:solidFill>
                <a:effectLst/>
                <a:latin typeface="Tahoma" panose="020B0604030504040204" pitchFamily="34" charset="0"/>
              </a:rPr>
              <a:t>if they are consistent with the original purpose of the grant</a:t>
            </a:r>
            <a:endParaRPr lang="en-US" b="0" i="0" u="none" strike="noStrike" dirty="0">
              <a:solidFill>
                <a:srgbClr val="000000"/>
              </a:solidFill>
              <a:effectLst/>
              <a:latin typeface="Tahoma" panose="020B0604030504040204" pitchFamily="34" charset="0"/>
            </a:endParaRPr>
          </a:p>
          <a:p>
            <a:pPr marL="171450" indent="-171450">
              <a:buFont typeface="Arial" panose="020B0604020202020204" pitchFamily="34" charset="0"/>
              <a:buChar char="•"/>
            </a:pPr>
            <a:endParaRPr lang="en-US" dirty="0"/>
          </a:p>
          <a:p>
            <a:pPr algn="l"/>
            <a:r>
              <a:rPr lang="en-US" sz="1800" b="0" i="0" u="none" strike="noStrike" dirty="0">
                <a:solidFill>
                  <a:srgbClr val="000000"/>
                </a:solidFill>
                <a:effectLst/>
                <a:latin typeface="Tahoma" panose="020B0604030504040204" pitchFamily="34" charset="0"/>
              </a:rPr>
              <a:t>Upon review and approval of the report by the Grants Committee, the remaining 50% of awarded DDF funds will be released</a:t>
            </a:r>
          </a:p>
          <a:p>
            <a:pPr marL="628650" lvl="1" indent="-171450" algn="l">
              <a:buFont typeface="Arial" panose="020B0604020202020204" pitchFamily="34" charset="0"/>
              <a:buChar char="•"/>
            </a:pPr>
            <a:r>
              <a:rPr lang="en-US" b="0" i="0" u="none" strike="noStrike" dirty="0">
                <a:solidFill>
                  <a:srgbClr val="000000"/>
                </a:solidFill>
                <a:effectLst/>
                <a:latin typeface="Tahoma" panose="020B0604030504040204" pitchFamily="34" charset="0"/>
              </a:rPr>
              <a:t>Don’t have to wait </a:t>
            </a:r>
            <a:r>
              <a:rPr lang="en-US" b="0" i="0" u="none" strike="noStrike" dirty="0" err="1">
                <a:solidFill>
                  <a:srgbClr val="000000"/>
                </a:solidFill>
                <a:effectLst/>
                <a:latin typeface="Tahoma" panose="020B0604030504040204" pitchFamily="34" charset="0"/>
              </a:rPr>
              <a:t>til</a:t>
            </a:r>
            <a:r>
              <a:rPr lang="en-US" b="0" i="0" u="none" strike="noStrike" dirty="0">
                <a:solidFill>
                  <a:srgbClr val="000000"/>
                </a:solidFill>
                <a:effectLst/>
                <a:latin typeface="Tahoma" panose="020B0604030504040204" pitchFamily="34" charset="0"/>
              </a:rPr>
              <a:t> May to submit</a:t>
            </a:r>
          </a:p>
          <a:p>
            <a:pPr marL="628650" lvl="1" indent="-171450" algn="l">
              <a:buFont typeface="Arial" panose="020B0604020202020204" pitchFamily="34" charset="0"/>
              <a:buChar char="•"/>
            </a:pPr>
            <a:r>
              <a:rPr lang="en-US" b="0" i="0" u="none" strike="noStrike" dirty="0">
                <a:solidFill>
                  <a:srgbClr val="000000"/>
                </a:solidFill>
                <a:effectLst/>
                <a:latin typeface="Tahoma" panose="020B0604030504040204" pitchFamily="34" charset="0"/>
              </a:rPr>
              <a:t>Earlier submit, earlier can get the balance</a:t>
            </a:r>
          </a:p>
          <a:p>
            <a:pPr marL="628650" lvl="1" indent="-171450" algn="l">
              <a:buFont typeface="Arial" panose="020B0604020202020204" pitchFamily="34" charset="0"/>
              <a:buChar char="•"/>
            </a:pPr>
            <a:r>
              <a:rPr lang="en-US" b="0" i="0" u="none" strike="noStrike" dirty="0">
                <a:solidFill>
                  <a:srgbClr val="000000"/>
                </a:solidFill>
                <a:effectLst/>
                <a:latin typeface="Tahoma" panose="020B0604030504040204" pitchFamily="34" charset="0"/>
              </a:rPr>
              <a:t>Also allows time for correction/augmentation</a:t>
            </a:r>
          </a:p>
          <a:p>
            <a:pPr algn="l"/>
            <a:endParaRPr lang="en-US" b="0" i="0" u="none" strike="noStrike" dirty="0">
              <a:solidFill>
                <a:srgbClr val="000000"/>
              </a:solidFill>
              <a:effectLst/>
              <a:latin typeface="BellMT"/>
            </a:endParaRPr>
          </a:p>
          <a:p>
            <a:pPr algn="l"/>
            <a:r>
              <a:rPr lang="en-US" b="0" i="0" u="none" strike="noStrike" dirty="0">
                <a:solidFill>
                  <a:srgbClr val="000000"/>
                </a:solidFill>
                <a:effectLst/>
                <a:latin typeface="BellMT"/>
              </a:rPr>
              <a:t>If Final Reports are not submitted and approved, all DDF received for the grant will have to be returned to the District</a:t>
            </a:r>
          </a:p>
          <a:p>
            <a:endParaRPr lang="en-US" dirty="0"/>
          </a:p>
        </p:txBody>
      </p:sp>
      <p:sp>
        <p:nvSpPr>
          <p:cNvPr id="4" name="Slide Number Placeholder 3"/>
          <p:cNvSpPr>
            <a:spLocks noGrp="1"/>
          </p:cNvSpPr>
          <p:nvPr>
            <p:ph type="sldNum" sz="quarter" idx="5"/>
          </p:nvPr>
        </p:nvSpPr>
        <p:spPr/>
        <p:txBody>
          <a:bodyPr/>
          <a:lstStyle/>
          <a:p>
            <a:fld id="{B64F09A9-E910-42B7-9B85-3502E7836E00}" type="slidenum">
              <a:rPr lang="en-US" smtClean="0"/>
              <a:t>8</a:t>
            </a:fld>
            <a:endParaRPr lang="en-US"/>
          </a:p>
        </p:txBody>
      </p:sp>
    </p:spTree>
    <p:extLst>
      <p:ext uri="{BB962C8B-B14F-4D97-AF65-F5344CB8AC3E}">
        <p14:creationId xmlns:p14="http://schemas.microsoft.com/office/powerpoint/2010/main" val="77572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Backpacks for Bright Futures – working with Untied Way, the Rotary Club of </a:t>
            </a:r>
            <a:r>
              <a:rPr lang="en-US" b="0" i="0" u="none" strike="noStrike" dirty="0">
                <a:solidFill>
                  <a:srgbClr val="999999"/>
                </a:solidFill>
                <a:effectLst/>
                <a:latin typeface="Tahoma" panose="020B0604030504040204" pitchFamily="34" charset="0"/>
              </a:rPr>
              <a:t>Carroll Creek will provide needed backpacks and school supplies to K-12 students in any of the 27 FCPS schools located in Frederick City for the 2022/2023 school year. Rotary Club of Carroll Creek will provide volunteers, event organization, and backpacks.  </a:t>
            </a:r>
          </a:p>
          <a:p>
            <a:endParaRPr lang="en-US" b="0" i="0" u="none" strike="noStrike" dirty="0">
              <a:solidFill>
                <a:srgbClr val="999999"/>
              </a:solidFill>
              <a:effectLst/>
              <a:latin typeface="Tahoma" panose="020B0604030504040204" pitchFamily="34" charset="0"/>
            </a:endParaRPr>
          </a:p>
          <a:p>
            <a:r>
              <a:rPr lang="en-US" sz="1200" b="0" i="0" u="none" strike="noStrike" kern="1200" dirty="0" err="1">
                <a:solidFill>
                  <a:srgbClr val="999999"/>
                </a:solidFill>
                <a:effectLst/>
                <a:latin typeface="Tahoma" panose="020B0604030504040204" pitchFamily="34" charset="0"/>
                <a:ea typeface="+mn-ea"/>
                <a:cs typeface="+mn-cs"/>
              </a:rPr>
              <a:t>Gopinathabetta</a:t>
            </a:r>
            <a:r>
              <a:rPr lang="en-US" sz="1200" b="0" i="0" u="none" strike="noStrike" kern="1200" dirty="0">
                <a:solidFill>
                  <a:srgbClr val="999999"/>
                </a:solidFill>
                <a:effectLst/>
                <a:latin typeface="Tahoma" panose="020B0604030504040204" pitchFamily="34" charset="0"/>
                <a:ea typeface="+mn-ea"/>
                <a:cs typeface="+mn-cs"/>
              </a:rPr>
              <a:t> Watershed Project involves </a:t>
            </a:r>
            <a:r>
              <a:rPr lang="en-US" b="0" i="0" u="none" strike="noStrike" dirty="0">
                <a:solidFill>
                  <a:srgbClr val="999999"/>
                </a:solidFill>
                <a:effectLst/>
                <a:latin typeface="Tahoma" panose="020B0604030504040204" pitchFamily="34" charset="0"/>
              </a:rPr>
              <a:t>renovating small cattle ponds and recharge structures for public bore wells, incentivizing more sustainable agricultural practices, improving fencing to prevent livestock from denuding the landscape, supporting home gardens, demonstrating alternative livelihoods, and undertaking a range of knowledge management activities to encourage improved agricultural, water and natural resources management.  It is a 3-year project; this is the second year we are funding it with the understanding that it is for different villages in India.   Capital Hill and College Park RCs are working with a reputable NGO, Foundation for Ecological Security.  {Watershed map drawn by FES]</a:t>
            </a:r>
          </a:p>
          <a:p>
            <a:endParaRPr lang="en-US" b="0" i="0" u="none" strike="noStrike" dirty="0">
              <a:solidFill>
                <a:srgbClr val="999999"/>
              </a:solidFill>
              <a:effectLst/>
              <a:latin typeface="Tahoma" panose="020B0604030504040204" pitchFamily="34" charset="0"/>
            </a:endParaRPr>
          </a:p>
          <a:p>
            <a:r>
              <a:rPr lang="en-US" sz="1200" b="0" i="0" u="none" strike="noStrike" kern="1200" dirty="0">
                <a:solidFill>
                  <a:srgbClr val="999999"/>
                </a:solidFill>
                <a:effectLst/>
                <a:latin typeface="Tahoma" panose="020B0604030504040204" pitchFamily="34" charset="0"/>
                <a:ea typeface="+mn-ea"/>
                <a:cs typeface="+mn-cs"/>
              </a:rPr>
              <a:t>Mansfield </a:t>
            </a:r>
            <a:r>
              <a:rPr lang="en-US" sz="1200" b="0" i="0" u="none" strike="noStrike" kern="1200" dirty="0" err="1">
                <a:solidFill>
                  <a:srgbClr val="999999"/>
                </a:solidFill>
                <a:effectLst/>
                <a:latin typeface="Tahoma" panose="020B0604030504040204" pitchFamily="34" charset="0"/>
                <a:ea typeface="+mn-ea"/>
                <a:cs typeface="+mn-cs"/>
              </a:rPr>
              <a:t>Kaseman</a:t>
            </a:r>
            <a:r>
              <a:rPr lang="en-US" sz="1200" b="0" i="0" u="none" strike="noStrike" kern="1200" dirty="0">
                <a:solidFill>
                  <a:srgbClr val="999999"/>
                </a:solidFill>
                <a:effectLst/>
                <a:latin typeface="Tahoma" panose="020B0604030504040204" pitchFamily="34" charset="0"/>
                <a:ea typeface="+mn-ea"/>
                <a:cs typeface="+mn-cs"/>
              </a:rPr>
              <a:t> Health Clinic Flood Assistance proposed by Rockville and Potomac RCs will support </a:t>
            </a:r>
            <a:r>
              <a:rPr lang="en-US" b="0" i="0" u="none" strike="noStrike" dirty="0">
                <a:solidFill>
                  <a:srgbClr val="999999"/>
                </a:solidFill>
                <a:effectLst/>
                <a:latin typeface="Tahoma" panose="020B0604030504040204" pitchFamily="34" charset="0"/>
              </a:rPr>
              <a:t>the special recovery and continued operations of the Mansfield </a:t>
            </a:r>
            <a:r>
              <a:rPr lang="en-US" b="0" i="0" u="none" strike="noStrike" dirty="0" err="1">
                <a:solidFill>
                  <a:srgbClr val="999999"/>
                </a:solidFill>
                <a:effectLst/>
                <a:latin typeface="Tahoma" panose="020B0604030504040204" pitchFamily="34" charset="0"/>
              </a:rPr>
              <a:t>Kaseman</a:t>
            </a:r>
            <a:r>
              <a:rPr lang="en-US" b="0" i="0" u="none" strike="noStrike" dirty="0">
                <a:solidFill>
                  <a:srgbClr val="999999"/>
                </a:solidFill>
                <a:effectLst/>
                <a:latin typeface="Tahoma" panose="020B0604030504040204" pitchFamily="34" charset="0"/>
              </a:rPr>
              <a:t> Health Clinic as it returns to its permanent location following a catastrophic flood on December 25, 2021. The grant will bridge the gap of costs not covered by insurance due to the age of the equipment that needs to be replaced, including podiatry and  pulmonary equipment. [spirometer]</a:t>
            </a:r>
          </a:p>
          <a:p>
            <a:endParaRPr lang="en-US" b="0" i="0" u="none" strike="noStrike" dirty="0">
              <a:solidFill>
                <a:srgbClr val="999999"/>
              </a:solidFill>
              <a:effectLst/>
              <a:latin typeface="Tahoma" panose="020B0604030504040204" pitchFamily="34" charset="0"/>
            </a:endParaRPr>
          </a:p>
          <a:p>
            <a:r>
              <a:rPr lang="en-US" sz="1200" b="0" i="0" u="none" strike="noStrike" kern="1200" dirty="0">
                <a:solidFill>
                  <a:srgbClr val="999999"/>
                </a:solidFill>
                <a:effectLst/>
                <a:latin typeface="Tahoma" panose="020B0604030504040204" pitchFamily="34" charset="0"/>
                <a:ea typeface="+mn-ea"/>
                <a:cs typeface="+mn-cs"/>
              </a:rPr>
              <a:t>To enable Teacher Training in Niger, Africa, Montgomery Village RC has partnered with the Marad Rotary Club, Remember Niger and the Ministry of Education.  The </a:t>
            </a:r>
            <a:r>
              <a:rPr lang="en-US" b="0" i="0" u="none" strike="noStrike" dirty="0">
                <a:solidFill>
                  <a:srgbClr val="999999"/>
                </a:solidFill>
                <a:effectLst/>
                <a:latin typeface="Tahoma" panose="020B0604030504040204" pitchFamily="34" charset="0"/>
              </a:rPr>
              <a:t>project intends to train teachers 80 primary and secondary teaches from 10 different schools (chosen by the schools) to adapt their lesson plans, classroom management and pedagogical skills to meet the standards required by the new Ministry of Education. Remember Niger continually works with the schools to adapt their lesson plans. </a:t>
            </a:r>
          </a:p>
          <a:p>
            <a:endParaRPr lang="en-US" b="0" i="0" u="none" strike="noStrike" dirty="0">
              <a:solidFill>
                <a:srgbClr val="999999"/>
              </a:solidFill>
              <a:effectLst/>
              <a:latin typeface="Tahoma" panose="020B0604030504040204" pitchFamily="34" charset="0"/>
            </a:endParaRPr>
          </a:p>
          <a:p>
            <a:r>
              <a:rPr lang="en-US" sz="1200" b="0" i="0" u="none" strike="noStrike" kern="1200" dirty="0">
                <a:solidFill>
                  <a:srgbClr val="999999"/>
                </a:solidFill>
                <a:effectLst/>
                <a:latin typeface="Tahoma" panose="020B0604030504040204" pitchFamily="34" charset="0"/>
                <a:ea typeface="+mn-ea"/>
                <a:cs typeface="+mn-cs"/>
              </a:rPr>
              <a:t>Afghanistan Refugee Medical and Mental Health Assistance grant was proposed by 4 rotary clubs to fund Rotarian </a:t>
            </a:r>
            <a:r>
              <a:rPr lang="en-US" b="0" i="0" u="none" strike="noStrike" dirty="0">
                <a:solidFill>
                  <a:srgbClr val="999999"/>
                </a:solidFill>
                <a:effectLst/>
                <a:latin typeface="Tahoma" panose="020B0604030504040204" pitchFamily="34" charset="0"/>
              </a:rPr>
              <a:t>run volunteer-driven and patient-centered provision of free healthcare for the uninsured and underserved refugees recently arriving in our community. The budget included payment for drivers to bring the refugees to the clinic, basic medical and dental services, laboratory services and translators, and pharmaceutical supplies.</a:t>
            </a:r>
          </a:p>
          <a:p>
            <a:endParaRPr lang="en-US" b="0" i="0" u="none" strike="noStrike" dirty="0">
              <a:solidFill>
                <a:srgbClr val="999999"/>
              </a:solidFill>
              <a:effectLst/>
              <a:latin typeface="Tahoma" panose="020B0604030504040204" pitchFamily="34" charset="0"/>
            </a:endParaRPr>
          </a:p>
          <a:p>
            <a:r>
              <a:rPr lang="en-US" b="0" i="0" u="none" strike="noStrike" dirty="0">
                <a:solidFill>
                  <a:srgbClr val="999999"/>
                </a:solidFill>
                <a:effectLst/>
                <a:latin typeface="Tahoma" panose="020B0604030504040204" pitchFamily="34" charset="0"/>
              </a:rPr>
              <a:t>The Rotary Club of Leonardtown requested a matching grant to purchase a commercial grade convection oven for the St. Mary’s Caring Soup Kitchen. Specifically, the funds will be used to finance a Vulcan Model No. VC44GD convection oven to add to the many appliances needed to outfit a new commercial kitchen in a facility recently donated by a local contractor. </a:t>
            </a:r>
          </a:p>
        </p:txBody>
      </p:sp>
      <p:sp>
        <p:nvSpPr>
          <p:cNvPr id="4" name="Slide Number Placeholder 3"/>
          <p:cNvSpPr>
            <a:spLocks noGrp="1"/>
          </p:cNvSpPr>
          <p:nvPr>
            <p:ph type="sldNum" sz="quarter" idx="5"/>
          </p:nvPr>
        </p:nvSpPr>
        <p:spPr/>
        <p:txBody>
          <a:bodyPr/>
          <a:lstStyle/>
          <a:p>
            <a:fld id="{B64F09A9-E910-42B7-9B85-3502E7836E00}" type="slidenum">
              <a:rPr lang="en-US" smtClean="0"/>
              <a:t>9</a:t>
            </a:fld>
            <a:endParaRPr lang="en-US"/>
          </a:p>
        </p:txBody>
      </p:sp>
    </p:spTree>
    <p:extLst>
      <p:ext uri="{BB962C8B-B14F-4D97-AF65-F5344CB8AC3E}">
        <p14:creationId xmlns:p14="http://schemas.microsoft.com/office/powerpoint/2010/main" val="402991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9144000" cy="10287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9525000" y="3212307"/>
            <a:ext cx="8305800" cy="4712493"/>
          </a:xfrm>
        </p:spPr>
        <p:txBody>
          <a:bodyPr>
            <a:normAutofit/>
          </a:bodyPr>
          <a:lstStyle>
            <a:lvl1pPr marL="0" indent="0">
              <a:buNone/>
              <a:defRPr sz="3300"/>
            </a:lvl1pPr>
            <a:lvl2pPr marL="342900" indent="-254795">
              <a:lnSpc>
                <a:spcPct val="100000"/>
              </a:lnSpc>
              <a:spcBef>
                <a:spcPts val="1800"/>
              </a:spcBef>
              <a:spcAft>
                <a:spcPts val="1800"/>
              </a:spcAft>
              <a:defRPr sz="2700"/>
            </a:lvl2pPr>
            <a:lvl3pPr>
              <a:defRPr sz="2700"/>
            </a:lvl3pPr>
            <a:lvl4pPr>
              <a:defRPr sz="2400"/>
            </a:lvl4pPr>
            <a:lvl5pPr>
              <a:defRPr sz="24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838200" y="3212307"/>
            <a:ext cx="7467600" cy="170259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6600" b="1" cap="all" baseline="0">
                <a:solidFill>
                  <a:schemeClr val="bg1"/>
                </a:solidFill>
                <a:latin typeface="+mj-lt"/>
              </a:defRPr>
            </a:lvl1pPr>
            <a:lvl2pPr marL="0" indent="0">
              <a:buNone/>
              <a:defRPr sz="3000">
                <a:solidFill>
                  <a:schemeClr val="bg1"/>
                </a:solidFill>
              </a:defRPr>
            </a:lvl2pPr>
            <a:lvl3pPr>
              <a:defRPr sz="2700"/>
            </a:lvl3pPr>
            <a:lvl4pPr>
              <a:defRPr sz="2400"/>
            </a:lvl4pPr>
            <a:lvl5pPr>
              <a:defRPr sz="24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831851" y="5075448"/>
            <a:ext cx="7480301" cy="2963646"/>
          </a:xfrm>
        </p:spPr>
        <p:txBody>
          <a:bodyPr>
            <a:normAutofit/>
          </a:bodyPr>
          <a:lstStyle>
            <a:lvl1pPr marL="0" indent="0" algn="l">
              <a:buNone/>
              <a:defRPr sz="3300">
                <a:solidFill>
                  <a:schemeClr val="bg1"/>
                </a:soli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7475200" y="173355"/>
            <a:ext cx="635001" cy="547688"/>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10010001"/>
            <a:ext cx="13716000" cy="230832"/>
          </a:xfrm>
          <a:prstGeom prst="rect">
            <a:avLst/>
          </a:prstGeom>
          <a:noFill/>
        </p:spPr>
        <p:txBody>
          <a:bodyPr wrap="square" rtlCol="0">
            <a:spAutoFit/>
          </a:bodyPr>
          <a:lstStyle/>
          <a:p>
            <a:r>
              <a:rPr lang="en-US" sz="9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3777573900"/>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76375"/>
            <a:ext cx="10248900" cy="5332229"/>
          </a:xfrm>
          <a:prstGeom prst="rect">
            <a:avLst/>
          </a:prstGeom>
        </p:spPr>
        <p:txBody>
          <a:bodyPr wrap="square" lIns="0" tIns="0" rIns="0" bIns="0" rtlCol="0" anchor="t">
            <a:spAutoFit/>
          </a:bodyPr>
          <a:lstStyle/>
          <a:p>
            <a:pPr algn="ctr">
              <a:lnSpc>
                <a:spcPts val="13523"/>
              </a:lnSpc>
            </a:pPr>
            <a:r>
              <a:rPr lang="en-US" sz="15194" dirty="0">
                <a:solidFill>
                  <a:srgbClr val="242424"/>
                </a:solidFill>
                <a:latin typeface="DM Serif Display"/>
              </a:rPr>
              <a:t>District</a:t>
            </a:r>
          </a:p>
          <a:p>
            <a:pPr algn="ctr">
              <a:lnSpc>
                <a:spcPts val="13523"/>
              </a:lnSpc>
            </a:pPr>
            <a:r>
              <a:rPr lang="en-US" sz="15194" dirty="0">
                <a:solidFill>
                  <a:srgbClr val="242424"/>
                </a:solidFill>
                <a:latin typeface="DM Serif Display"/>
              </a:rPr>
              <a:t>Community Grants</a:t>
            </a:r>
          </a:p>
        </p:txBody>
      </p:sp>
      <p:pic>
        <p:nvPicPr>
          <p:cNvPr id="3" name="Picture 3"/>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27406" y="1028700"/>
            <a:ext cx="476535" cy="47653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966358" y="5334915"/>
            <a:ext cx="11652489" cy="728810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2722718" y="2280529"/>
            <a:ext cx="3340472" cy="3340472"/>
          </a:xfrm>
          <a:prstGeom prst="rect">
            <a:avLst/>
          </a:prstGeom>
        </p:spPr>
      </p:pic>
      <p:pic>
        <p:nvPicPr>
          <p:cNvPr id="6" name="Picture 6"/>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17712475" y="4886191"/>
            <a:ext cx="1151050" cy="167425"/>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530111" y="1028700"/>
            <a:ext cx="1525241" cy="152524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362200" y="2628900"/>
            <a:ext cx="14020800" cy="6172200"/>
          </a:xfrm>
        </p:spPr>
        <p:txBody>
          <a:bodyPr>
            <a:normAutofit/>
          </a:bodyPr>
          <a:lstStyle/>
          <a:p>
            <a:r>
              <a:rPr lang="en-US" sz="6000" dirty="0"/>
              <a:t>Thank you!!</a:t>
            </a:r>
          </a:p>
        </p:txBody>
      </p:sp>
    </p:spTree>
    <p:extLst>
      <p:ext uri="{BB962C8B-B14F-4D97-AF65-F5344CB8AC3E}">
        <p14:creationId xmlns:p14="http://schemas.microsoft.com/office/powerpoint/2010/main" val="31102146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522558"/>
            <a:ext cx="18288000" cy="10287000"/>
          </a:xfrm>
          <a:prstGeom prst="rect">
            <a:avLst/>
          </a:prstGeom>
        </p:spPr>
      </p:pic>
      <p:pic>
        <p:nvPicPr>
          <p:cNvPr id="3" name="Picture 3"/>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802146" y="569385"/>
            <a:ext cx="503234" cy="459315"/>
          </a:xfrm>
          <a:prstGeom prst="rect">
            <a:avLst/>
          </a:prstGeom>
        </p:spPr>
      </p:pic>
      <p:pic>
        <p:nvPicPr>
          <p:cNvPr id="4" name="Picture 4"/>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5530055" y="9028642"/>
            <a:ext cx="503234" cy="459315"/>
          </a:xfrm>
          <a:prstGeom prst="rect">
            <a:avLst/>
          </a:prstGeom>
        </p:spPr>
      </p:pic>
      <p:pic>
        <p:nvPicPr>
          <p:cNvPr id="5" name="Picture 5"/>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259300" y="3015301"/>
            <a:ext cx="503234" cy="459315"/>
          </a:xfrm>
          <a:prstGeom prst="rect">
            <a:avLst/>
          </a:prstGeom>
        </p:spPr>
      </p:pic>
      <p:pic>
        <p:nvPicPr>
          <p:cNvPr id="6" name="Picture 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966074">
            <a:off x="15345589" y="232900"/>
            <a:ext cx="2828849" cy="2050916"/>
          </a:xfrm>
          <a:prstGeom prst="rect">
            <a:avLst/>
          </a:prstGeom>
        </p:spPr>
      </p:pic>
      <p:pic>
        <p:nvPicPr>
          <p:cNvPr id="7"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1072594">
            <a:off x="7749761" y="7791754"/>
            <a:ext cx="2968952" cy="1900129"/>
          </a:xfrm>
          <a:prstGeom prst="rect">
            <a:avLst/>
          </a:prstGeom>
        </p:spPr>
      </p:pic>
      <p:sp>
        <p:nvSpPr>
          <p:cNvPr id="8" name="TextBox 8"/>
          <p:cNvSpPr txBox="1"/>
          <p:nvPr/>
        </p:nvSpPr>
        <p:spPr>
          <a:xfrm>
            <a:off x="762000" y="-342900"/>
            <a:ext cx="10972800" cy="10246395"/>
          </a:xfrm>
          <a:prstGeom prst="rect">
            <a:avLst/>
          </a:prstGeom>
        </p:spPr>
        <p:txBody>
          <a:bodyPr wrap="square" lIns="0" tIns="0" rIns="0" bIns="0" rtlCol="0" anchor="t">
            <a:spAutoFit/>
          </a:bodyPr>
          <a:lstStyle/>
          <a:p>
            <a:pPr marL="657508" lvl="1" indent="-328754">
              <a:lnSpc>
                <a:spcPct val="150000"/>
              </a:lnSpc>
              <a:spcBef>
                <a:spcPts val="1200"/>
              </a:spcBef>
              <a:spcAft>
                <a:spcPts val="1200"/>
              </a:spcAft>
              <a:buFont typeface="Arial"/>
              <a:buChar char="•"/>
            </a:pPr>
            <a:r>
              <a:rPr lang="en-US" sz="4000" b="1" dirty="0">
                <a:latin typeface="Open Sauce"/>
              </a:rPr>
              <a:t>Application period is 1 March through 31 May</a:t>
            </a:r>
          </a:p>
          <a:p>
            <a:pPr marL="657508" lvl="1" indent="-328754">
              <a:lnSpc>
                <a:spcPct val="150000"/>
              </a:lnSpc>
              <a:spcBef>
                <a:spcPts val="1200"/>
              </a:spcBef>
              <a:spcAft>
                <a:spcPts val="1200"/>
              </a:spcAft>
              <a:buFont typeface="Arial"/>
              <a:buChar char="•"/>
            </a:pPr>
            <a:r>
              <a:rPr lang="en-US" sz="4000" b="1" dirty="0">
                <a:latin typeface="Open Sauce"/>
              </a:rPr>
              <a:t>Must be submitted via DACdb Grants Module and</a:t>
            </a:r>
          </a:p>
          <a:p>
            <a:pPr marL="657508" lvl="1" indent="-328754">
              <a:lnSpc>
                <a:spcPct val="150000"/>
              </a:lnSpc>
              <a:spcBef>
                <a:spcPts val="1200"/>
              </a:spcBef>
              <a:spcAft>
                <a:spcPts val="1200"/>
              </a:spcAft>
              <a:buFont typeface="Arial"/>
              <a:buChar char="•"/>
            </a:pPr>
            <a:r>
              <a:rPr lang="en-US" sz="4000" b="1" dirty="0">
                <a:latin typeface="Open Sauce"/>
              </a:rPr>
              <a:t>Must align with: </a:t>
            </a:r>
          </a:p>
          <a:p>
            <a:pPr marL="1243154" lvl="2" indent="-457200">
              <a:spcBef>
                <a:spcPts val="1200"/>
              </a:spcBef>
              <a:spcAft>
                <a:spcPts val="1200"/>
              </a:spcAft>
              <a:buFont typeface="Wingdings" pitchFamily="2" charset="2"/>
              <a:buChar char="ü"/>
            </a:pPr>
            <a:r>
              <a:rPr lang="en-US" sz="4000" b="1" dirty="0">
                <a:latin typeface="Open Sauce"/>
              </a:rPr>
              <a:t>Rotary’s Focus Areas</a:t>
            </a:r>
          </a:p>
          <a:p>
            <a:pPr marL="1243154" lvl="2" indent="-457200">
              <a:spcBef>
                <a:spcPts val="1200"/>
              </a:spcBef>
              <a:spcAft>
                <a:spcPts val="1200"/>
              </a:spcAft>
              <a:buFont typeface="Wingdings" pitchFamily="2" charset="2"/>
              <a:buChar char="ü"/>
            </a:pPr>
            <a:r>
              <a:rPr lang="en-US" sz="4000" b="1" dirty="0">
                <a:latin typeface="Open Sauce"/>
              </a:rPr>
              <a:t>Terms and Conditions for District Grants</a:t>
            </a:r>
          </a:p>
          <a:p>
            <a:pPr marL="1243154" lvl="2" indent="-457200">
              <a:spcBef>
                <a:spcPts val="1200"/>
              </a:spcBef>
              <a:spcAft>
                <a:spcPts val="1200"/>
              </a:spcAft>
              <a:buFont typeface="Wingdings" pitchFamily="2" charset="2"/>
              <a:buChar char="ü"/>
            </a:pPr>
            <a:r>
              <a:rPr lang="en-US" sz="4000" b="1" dirty="0">
                <a:latin typeface="Open Sauce"/>
              </a:rPr>
              <a:t>Our District 7620 Grant Guidelines </a:t>
            </a:r>
          </a:p>
          <a:p>
            <a:pPr marL="1243154" lvl="2" indent="-457200">
              <a:spcBef>
                <a:spcPts val="1200"/>
              </a:spcBef>
              <a:spcAft>
                <a:spcPts val="1200"/>
              </a:spcAft>
              <a:buFont typeface="Wingdings" pitchFamily="2" charset="2"/>
              <a:buChar char="ü"/>
            </a:pPr>
            <a:r>
              <a:rPr lang="en-US" sz="4000" b="1" dirty="0">
                <a:latin typeface="Open Sauce"/>
              </a:rPr>
              <a:t>The 4 Way Test</a:t>
            </a:r>
            <a:endParaRPr lang="en-US" sz="4000" dirty="0">
              <a:solidFill>
                <a:srgbClr val="FFFFFF"/>
              </a:solidFill>
              <a:latin typeface="Open Sauce"/>
            </a:endParaRPr>
          </a:p>
          <a:p>
            <a:pPr marL="0" lvl="0" indent="0">
              <a:lnSpc>
                <a:spcPts val="4263"/>
              </a:lnSpc>
              <a:spcBef>
                <a:spcPct val="0"/>
              </a:spcBef>
            </a:pPr>
            <a:endParaRPr lang="en-US" sz="3045" dirty="0">
              <a:solidFill>
                <a:srgbClr val="FFFFFF"/>
              </a:solidFill>
              <a:latin typeface="Open Sauce"/>
            </a:endParaRPr>
          </a:p>
        </p:txBody>
      </p:sp>
      <p:grpSp>
        <p:nvGrpSpPr>
          <p:cNvPr id="9" name="Group 9"/>
          <p:cNvGrpSpPr>
            <a:grpSpLocks noChangeAspect="1"/>
          </p:cNvGrpSpPr>
          <p:nvPr/>
        </p:nvGrpSpPr>
        <p:grpSpPr>
          <a:xfrm>
            <a:off x="10759847" y="1968248"/>
            <a:ext cx="6384101" cy="638407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cstate="screen">
                <a:extLst>
                  <a:ext uri="{28A0092B-C50C-407E-A947-70E740481C1C}">
                    <a14:useLocalDpi xmlns:a14="http://schemas.microsoft.com/office/drawing/2010/main"/>
                  </a:ext>
                </a:extLst>
              </a:blip>
              <a:stretch>
                <a:fillRect/>
              </a:stretch>
            </a:blipFill>
          </p:spPr>
        </p:sp>
      </p:grpSp>
    </p:spTree>
    <p:extLst>
      <p:ext uri="{BB962C8B-B14F-4D97-AF65-F5344CB8AC3E}">
        <p14:creationId xmlns:p14="http://schemas.microsoft.com/office/powerpoint/2010/main" val="10464853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DISTRICT 7620 </a:t>
            </a:r>
          </a:p>
          <a:p>
            <a:pPr lvl="0"/>
            <a:r>
              <a:rPr lang="en-US" dirty="0"/>
              <a:t>Grant guidelines</a:t>
            </a:r>
          </a:p>
        </p:txBody>
      </p:sp>
      <p:pic>
        <p:nvPicPr>
          <p:cNvPr id="5" name="Picture 4" descr="Text, letter&#10;&#10;Description automatically generated">
            <a:extLst>
              <a:ext uri="{FF2B5EF4-FFF2-40B4-BE49-F238E27FC236}">
                <a16:creationId xmlns:a16="http://schemas.microsoft.com/office/drawing/2014/main" id="{E98F5EC9-43F9-8030-6C9A-242CD12B8E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47497" y="469900"/>
            <a:ext cx="7103341" cy="9347200"/>
          </a:xfrm>
          <a:prstGeom prst="rect">
            <a:avLst/>
          </a:prstGeom>
        </p:spPr>
      </p:pic>
    </p:spTree>
    <p:extLst>
      <p:ext uri="{BB962C8B-B14F-4D97-AF65-F5344CB8AC3E}">
        <p14:creationId xmlns:p14="http://schemas.microsoft.com/office/powerpoint/2010/main" val="40225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1333500"/>
            <a:ext cx="18288000" cy="11620500"/>
          </a:xfrm>
          <a:prstGeom prst="rect">
            <a:avLst/>
          </a:prstGeom>
        </p:spPr>
      </p:pic>
      <p:sp>
        <p:nvSpPr>
          <p:cNvPr id="3" name="TextBox 3"/>
          <p:cNvSpPr txBox="1"/>
          <p:nvPr/>
        </p:nvSpPr>
        <p:spPr>
          <a:xfrm rot="-343219">
            <a:off x="5627775" y="1179172"/>
            <a:ext cx="12477364" cy="5103961"/>
          </a:xfrm>
          <a:prstGeom prst="rect">
            <a:avLst/>
          </a:prstGeom>
        </p:spPr>
        <p:txBody>
          <a:bodyPr wrap="square" lIns="0" tIns="0" rIns="0" bIns="0" rtlCol="0" anchor="t">
            <a:spAutoFit/>
          </a:bodyPr>
          <a:lstStyle/>
          <a:p>
            <a:pPr marL="0" lvl="0" indent="0" algn="ctr">
              <a:lnSpc>
                <a:spcPts val="19930"/>
              </a:lnSpc>
              <a:spcBef>
                <a:spcPct val="0"/>
              </a:spcBef>
            </a:pPr>
            <a:r>
              <a:rPr lang="en-US" sz="14235" dirty="0">
                <a:solidFill>
                  <a:srgbClr val="FFFFFF"/>
                </a:solidFill>
                <a:latin typeface="League Spartan"/>
              </a:rPr>
              <a:t>PROJECT OBJECTIVES</a:t>
            </a:r>
          </a:p>
        </p:txBody>
      </p:sp>
      <p:pic>
        <p:nvPicPr>
          <p:cNvPr id="4" name="Picture 4"/>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3380665" y="5936844"/>
            <a:ext cx="503234" cy="459315"/>
          </a:xfrm>
          <a:prstGeom prst="rect">
            <a:avLst/>
          </a:prstGeom>
        </p:spPr>
      </p:pic>
      <p:pic>
        <p:nvPicPr>
          <p:cNvPr id="5" name="Picture 5"/>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4743636" y="5831314"/>
            <a:ext cx="503234" cy="459315"/>
          </a:xfrm>
          <a:prstGeom prst="rect">
            <a:avLst/>
          </a:prstGeom>
        </p:spPr>
      </p:pic>
      <p:pic>
        <p:nvPicPr>
          <p:cNvPr id="6" name="Picture 6"/>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791345" y="1600200"/>
            <a:ext cx="503234" cy="459315"/>
          </a:xfrm>
          <a:prstGeom prst="rect">
            <a:avLst/>
          </a:prstGeom>
        </p:spPr>
      </p:pic>
      <p:sp>
        <p:nvSpPr>
          <p:cNvPr id="10" name="TextBox 10"/>
          <p:cNvSpPr txBox="1"/>
          <p:nvPr/>
        </p:nvSpPr>
        <p:spPr>
          <a:xfrm>
            <a:off x="1219200" y="6684646"/>
            <a:ext cx="14735450" cy="2954655"/>
          </a:xfrm>
          <a:prstGeom prst="rect">
            <a:avLst/>
          </a:prstGeom>
        </p:spPr>
        <p:txBody>
          <a:bodyPr lIns="0" tIns="0" rIns="0" bIns="0" rtlCol="0" anchor="t">
            <a:spAutoFit/>
          </a:bodyPr>
          <a:lstStyle/>
          <a:p>
            <a:pPr marL="342900" marR="0" lvl="0" indent="-342900">
              <a:spcBef>
                <a:spcPts val="0"/>
              </a:spcBef>
              <a:spcAft>
                <a:spcPts val="0"/>
              </a:spcAft>
              <a:buFont typeface="Symbol" pitchFamily="2" charset="2"/>
              <a:buChar char=""/>
            </a:pPr>
            <a:r>
              <a:rPr lang="en-US" sz="4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Community needs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800" dirty="0">
                <a:solidFill>
                  <a:srgbClr val="000000"/>
                </a:solidFill>
                <a:latin typeface="Calibri" panose="020F0502020204030204" pitchFamily="34" charset="0"/>
                <a:ea typeface="MS Mincho" panose="02020609040205080304" pitchFamily="49" charset="-128"/>
                <a:cs typeface="MS Mincho" panose="02020609040205080304" pitchFamily="49" charset="-128"/>
              </a:rPr>
              <a:t>A</a:t>
            </a:r>
            <a:r>
              <a:rPr lang="en-US" sz="4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lignment with The Rotary Foundation’s mission and Areas of Focus and District priorities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Describes the specific project goals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9">
            <a:extLst>
              <a:ext uri="{FF2B5EF4-FFF2-40B4-BE49-F238E27FC236}">
                <a16:creationId xmlns:a16="http://schemas.microsoft.com/office/drawing/2014/main" id="{35089F25-49A9-A9B7-3F4E-36057389CF0B}"/>
              </a:ext>
            </a:extLst>
          </p:cNvPr>
          <p:cNvGrpSpPr>
            <a:grpSpLocks noChangeAspect="1"/>
          </p:cNvGrpSpPr>
          <p:nvPr/>
        </p:nvGrpSpPr>
        <p:grpSpPr>
          <a:xfrm>
            <a:off x="941862" y="0"/>
            <a:ext cx="5551579" cy="5551557"/>
            <a:chOff x="0" y="0"/>
            <a:chExt cx="6350000" cy="6349975"/>
          </a:xfrm>
        </p:grpSpPr>
        <p:sp>
          <p:nvSpPr>
            <p:cNvPr id="14" name="Freeform 10">
              <a:extLst>
                <a:ext uri="{FF2B5EF4-FFF2-40B4-BE49-F238E27FC236}">
                  <a16:creationId xmlns:a16="http://schemas.microsoft.com/office/drawing/2014/main" id="{8494AF86-3C80-E2B4-6EFF-B3C306FA7DE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cstate="screen">
                <a:extLst>
                  <a:ext uri="{28A0092B-C50C-407E-A947-70E740481C1C}">
                    <a14:useLocalDpi xmlns:a14="http://schemas.microsoft.com/office/drawing/2010/main"/>
                  </a:ext>
                </a:extLst>
              </a:blip>
              <a:stretch>
                <a:fillRect/>
              </a:stretch>
            </a:blipFill>
          </p:spPr>
        </p:sp>
      </p:grpSp>
    </p:spTree>
    <p:extLst>
      <p:ext uri="{BB962C8B-B14F-4D97-AF65-F5344CB8AC3E}">
        <p14:creationId xmlns:p14="http://schemas.microsoft.com/office/powerpoint/2010/main" val="274700636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78309" y="4134999"/>
            <a:ext cx="3648962" cy="4830407"/>
          </a:xfrm>
          <a:prstGeom prst="rect">
            <a:avLst/>
          </a:prstGeom>
        </p:spPr>
      </p:pic>
      <p:sp>
        <p:nvSpPr>
          <p:cNvPr id="3" name="TextBox 3"/>
          <p:cNvSpPr txBox="1"/>
          <p:nvPr/>
        </p:nvSpPr>
        <p:spPr>
          <a:xfrm>
            <a:off x="4343400" y="6550202"/>
            <a:ext cx="7048500" cy="2954655"/>
          </a:xfrm>
          <a:prstGeom prst="rect">
            <a:avLst/>
          </a:prstGeom>
        </p:spPr>
        <p:txBody>
          <a:bodyPr wrap="square" lIns="0" tIns="0" rIns="0" bIns="0" rtlCol="0" anchor="t">
            <a:spAutoFit/>
          </a:bodyPr>
          <a:lstStyle/>
          <a:p>
            <a:pPr marL="342900" marR="0" lvl="0" indent="-342900">
              <a:spcBef>
                <a:spcPts val="0"/>
              </a:spcBef>
              <a:spcAft>
                <a:spcPts val="0"/>
              </a:spcAft>
              <a:buFont typeface="Symbol" pitchFamily="2" charset="2"/>
              <a:buChar char=""/>
            </a:pPr>
            <a:r>
              <a:rPr lang="en-US" sz="4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Work Plan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Timeline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Partners </a:t>
            </a:r>
          </a:p>
          <a:p>
            <a:pPr marL="342900" marR="0" lvl="0" indent="-342900">
              <a:spcBef>
                <a:spcPts val="0"/>
              </a:spcBef>
              <a:spcAft>
                <a:spcPts val="0"/>
              </a:spcAft>
              <a:buFont typeface="Symbol" pitchFamily="2" charset="2"/>
              <a:buChar char=""/>
            </a:pPr>
            <a:r>
              <a:rPr lang="en-US" sz="48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Roles and Responsibilities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AD3FA10-45D4-E46E-1A1F-8306F9E23499}"/>
              </a:ext>
            </a:extLst>
          </p:cNvPr>
          <p:cNvSpPr txBox="1"/>
          <p:nvPr/>
        </p:nvSpPr>
        <p:spPr>
          <a:xfrm rot="-343219">
            <a:off x="743779" y="761997"/>
            <a:ext cx="13692773" cy="5103961"/>
          </a:xfrm>
          <a:prstGeom prst="rect">
            <a:avLst/>
          </a:prstGeom>
        </p:spPr>
        <p:txBody>
          <a:bodyPr wrap="square" lIns="0" tIns="0" rIns="0" bIns="0" rtlCol="0" anchor="t">
            <a:spAutoFit/>
          </a:bodyPr>
          <a:lstStyle/>
          <a:p>
            <a:pPr marL="0" lvl="0" indent="0" algn="ctr">
              <a:lnSpc>
                <a:spcPts val="19930"/>
              </a:lnSpc>
              <a:spcBef>
                <a:spcPct val="0"/>
              </a:spcBef>
            </a:pPr>
            <a:r>
              <a:rPr lang="en-US" sz="14235" dirty="0">
                <a:solidFill>
                  <a:srgbClr val="FFFFFF"/>
                </a:solidFill>
                <a:latin typeface="League Spartan"/>
              </a:rPr>
              <a:t>DESIGN AND MANAGEMENT</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6200" y="-419100"/>
            <a:ext cx="18288000" cy="10706100"/>
          </a:xfrm>
          <a:prstGeom prst="rect">
            <a:avLst/>
          </a:prstGeom>
        </p:spPr>
      </p:pic>
      <p:pic>
        <p:nvPicPr>
          <p:cNvPr id="5" name="Picture 5"/>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2761808" y="1713154"/>
            <a:ext cx="503234" cy="459315"/>
          </a:xfrm>
          <a:prstGeom prst="rect">
            <a:avLst/>
          </a:prstGeom>
        </p:spPr>
      </p:pic>
      <p:pic>
        <p:nvPicPr>
          <p:cNvPr id="6" name="Picture 6"/>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5637728" y="459516"/>
            <a:ext cx="503234" cy="459315"/>
          </a:xfrm>
          <a:prstGeom prst="rect">
            <a:avLst/>
          </a:prstGeom>
        </p:spPr>
      </p:pic>
      <p:pic>
        <p:nvPicPr>
          <p:cNvPr id="8" name="Picture 8"/>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4882632" y="6475365"/>
            <a:ext cx="503234" cy="459315"/>
          </a:xfrm>
          <a:prstGeom prst="rect">
            <a:avLst/>
          </a:prstGeom>
        </p:spPr>
      </p:pic>
      <p:pic>
        <p:nvPicPr>
          <p:cNvPr id="10" name="Picture 2">
            <a:extLst>
              <a:ext uri="{FF2B5EF4-FFF2-40B4-BE49-F238E27FC236}">
                <a16:creationId xmlns:a16="http://schemas.microsoft.com/office/drawing/2014/main" id="{8661879B-FA82-3584-E562-DE4E84A2030A}"/>
              </a:ext>
            </a:extLst>
          </p:cNvPr>
          <p:cNvPicPr>
            <a:picLocks noChangeAspect="1"/>
          </p:cNvPicPr>
          <p:nvPr/>
        </p:nvPicPr>
        <p:blipFill>
          <a:blip r:embed="rId6"/>
          <a:srcRect/>
          <a:stretch>
            <a:fillRect/>
          </a:stretch>
        </p:blipFill>
        <p:spPr>
          <a:xfrm>
            <a:off x="552138" y="2855925"/>
            <a:ext cx="4808328" cy="4575149"/>
          </a:xfrm>
          <a:prstGeom prst="rect">
            <a:avLst/>
          </a:prstGeom>
        </p:spPr>
      </p:pic>
      <p:sp>
        <p:nvSpPr>
          <p:cNvPr id="11" name="TextBox 10">
            <a:extLst>
              <a:ext uri="{FF2B5EF4-FFF2-40B4-BE49-F238E27FC236}">
                <a16:creationId xmlns:a16="http://schemas.microsoft.com/office/drawing/2014/main" id="{656011FC-E7C7-D54E-6A6F-E3143D9530A8}"/>
              </a:ext>
            </a:extLst>
          </p:cNvPr>
          <p:cNvSpPr txBox="1"/>
          <p:nvPr/>
        </p:nvSpPr>
        <p:spPr>
          <a:xfrm rot="-343219">
            <a:off x="5539567" y="4020667"/>
            <a:ext cx="11437549" cy="5103961"/>
          </a:xfrm>
          <a:prstGeom prst="rect">
            <a:avLst/>
          </a:prstGeom>
        </p:spPr>
        <p:txBody>
          <a:bodyPr wrap="square" lIns="0" tIns="0" rIns="0" bIns="0" rtlCol="0" anchor="t">
            <a:spAutoFit/>
          </a:bodyPr>
          <a:lstStyle/>
          <a:p>
            <a:pPr marL="0" lvl="0" indent="0" algn="ctr">
              <a:lnSpc>
                <a:spcPts val="19930"/>
              </a:lnSpc>
              <a:spcBef>
                <a:spcPct val="0"/>
              </a:spcBef>
            </a:pPr>
            <a:r>
              <a:rPr lang="en-US" sz="8800" dirty="0">
                <a:solidFill>
                  <a:srgbClr val="FFFFFF"/>
                </a:solidFill>
                <a:latin typeface="League Spartan"/>
              </a:rPr>
              <a:t>IMPACT AND SUSTAINABILITY</a:t>
            </a:r>
          </a:p>
        </p:txBody>
      </p:sp>
      <p:sp>
        <p:nvSpPr>
          <p:cNvPr id="14" name="TextBox 13">
            <a:extLst>
              <a:ext uri="{FF2B5EF4-FFF2-40B4-BE49-F238E27FC236}">
                <a16:creationId xmlns:a16="http://schemas.microsoft.com/office/drawing/2014/main" id="{EB43C62F-5EBE-C96A-80AA-4C91FF610713}"/>
              </a:ext>
            </a:extLst>
          </p:cNvPr>
          <p:cNvSpPr txBox="1"/>
          <p:nvPr/>
        </p:nvSpPr>
        <p:spPr>
          <a:xfrm>
            <a:off x="5889345" y="819438"/>
            <a:ext cx="12223238" cy="3170099"/>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40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Metrics to evaluate the success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000" dirty="0">
                <a:solidFill>
                  <a:srgbClr val="000000"/>
                </a:solidFill>
                <a:latin typeface="Calibri" panose="020F0502020204030204" pitchFamily="34" charset="0"/>
                <a:ea typeface="MS Mincho" panose="02020609040205080304" pitchFamily="49" charset="-128"/>
                <a:cs typeface="MS Mincho" panose="02020609040205080304" pitchFamily="49" charset="-128"/>
              </a:rPr>
              <a:t>C</a:t>
            </a:r>
            <a:r>
              <a:rPr lang="en-US" sz="40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oncrete changes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0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Benefits a significant number of people or has a significant impact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40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Details the plans and responsibilities to sustain the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4174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4731" y="15271"/>
            <a:ext cx="18602731" cy="10388654"/>
          </a:xfrm>
          <a:prstGeom prst="rect">
            <a:avLst/>
          </a:prstGeom>
        </p:spPr>
      </p:pic>
      <p:pic>
        <p:nvPicPr>
          <p:cNvPr id="3" name="Picture 3"/>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802146" y="569385"/>
            <a:ext cx="503234" cy="459315"/>
          </a:xfrm>
          <a:prstGeom prst="rect">
            <a:avLst/>
          </a:prstGeom>
        </p:spPr>
      </p:pic>
      <p:pic>
        <p:nvPicPr>
          <p:cNvPr id="4" name="Picture 4"/>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5530055" y="9028642"/>
            <a:ext cx="503234" cy="459315"/>
          </a:xfrm>
          <a:prstGeom prst="rect">
            <a:avLst/>
          </a:prstGeom>
        </p:spPr>
      </p:pic>
      <p:pic>
        <p:nvPicPr>
          <p:cNvPr id="5" name="Picture 5"/>
          <p:cNvPicPr>
            <a:picLocks noChangeAspect="1"/>
          </p:cNvPicPr>
          <p:nvPr/>
        </p:nvPicPr>
        <p:blipFill>
          <a:blip r:embed="rId4" cstate="screen">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259300" y="3015301"/>
            <a:ext cx="503234" cy="459315"/>
          </a:xfrm>
          <a:prstGeom prst="rect">
            <a:avLst/>
          </a:prstGeom>
        </p:spPr>
      </p:pic>
      <p:sp>
        <p:nvSpPr>
          <p:cNvPr id="8" name="TextBox 8"/>
          <p:cNvSpPr txBox="1"/>
          <p:nvPr/>
        </p:nvSpPr>
        <p:spPr>
          <a:xfrm>
            <a:off x="920793" y="7181983"/>
            <a:ext cx="10439400" cy="2031325"/>
          </a:xfrm>
          <a:prstGeom prst="rect">
            <a:avLst/>
          </a:prstGeom>
        </p:spPr>
        <p:txBody>
          <a:bodyPr wrap="square" lIns="0" tIns="0" rIns="0" bIns="0" rtlCol="0" anchor="t">
            <a:spAutoFit/>
          </a:bodyPr>
          <a:lstStyle/>
          <a:p>
            <a:pPr marL="342900" marR="0" lvl="0" indent="-342900">
              <a:spcBef>
                <a:spcPts val="0"/>
              </a:spcBef>
              <a:spcAft>
                <a:spcPts val="0"/>
              </a:spcAft>
              <a:buFont typeface="Symbol" pitchFamily="2" charset="2"/>
              <a:buChar char=""/>
            </a:pPr>
            <a:r>
              <a:rPr lang="en-US" sz="4400" dirty="0">
                <a:solidFill>
                  <a:srgbClr val="000000"/>
                </a:solidFill>
                <a:latin typeface="Calibri" panose="020F0502020204030204" pitchFamily="34" charset="0"/>
                <a:ea typeface="MS Mincho" panose="02020609040205080304" pitchFamily="49" charset="-128"/>
                <a:cs typeface="MS Mincho" panose="02020609040205080304" pitchFamily="49" charset="-128"/>
              </a:rPr>
              <a:t>L</a:t>
            </a:r>
            <a:r>
              <a:rPr lang="en-US" sz="44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ine-item detail of the program budget </a:t>
            </a:r>
          </a:p>
          <a:p>
            <a:pPr marL="342900" marR="0" lvl="0" indent="-342900">
              <a:spcBef>
                <a:spcPts val="0"/>
              </a:spcBef>
              <a:spcAft>
                <a:spcPts val="0"/>
              </a:spcAft>
              <a:buFont typeface="Symbol" pitchFamily="2" charset="2"/>
              <a:buChar char=""/>
            </a:pPr>
            <a:r>
              <a:rPr lang="en-US" sz="4400" dirty="0">
                <a:solidFill>
                  <a:srgbClr val="000000"/>
                </a:solidFill>
                <a:latin typeface="Calibri" panose="020F0502020204030204" pitchFamily="34" charset="0"/>
                <a:ea typeface="MS Mincho" panose="02020609040205080304" pitchFamily="49" charset="-128"/>
                <a:cs typeface="MS Mincho" panose="02020609040205080304" pitchFamily="49" charset="-128"/>
              </a:rPr>
              <a:t>L</a:t>
            </a:r>
            <a:r>
              <a:rPr lang="en-US" sz="44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ine-item detail of committed funding sources</a:t>
            </a:r>
            <a:endParaRPr lang="en-US" sz="4400" dirty="0">
              <a:solidFill>
                <a:srgbClr val="FFFFFF"/>
              </a:solidFill>
              <a:latin typeface="Open Sauce"/>
            </a:endParaRPr>
          </a:p>
        </p:txBody>
      </p:sp>
      <p:sp>
        <p:nvSpPr>
          <p:cNvPr id="11" name="TextBox 3">
            <a:extLst>
              <a:ext uri="{FF2B5EF4-FFF2-40B4-BE49-F238E27FC236}">
                <a16:creationId xmlns:a16="http://schemas.microsoft.com/office/drawing/2014/main" id="{35CBFDB3-FFB7-6638-4123-4E8508F550A2}"/>
              </a:ext>
            </a:extLst>
          </p:cNvPr>
          <p:cNvSpPr txBox="1"/>
          <p:nvPr/>
        </p:nvSpPr>
        <p:spPr>
          <a:xfrm rot="-343219">
            <a:off x="163957" y="1237211"/>
            <a:ext cx="10531135" cy="4722831"/>
          </a:xfrm>
          <a:prstGeom prst="rect">
            <a:avLst/>
          </a:prstGeom>
        </p:spPr>
        <p:txBody>
          <a:bodyPr wrap="square" lIns="0" tIns="0" rIns="0" bIns="0" rtlCol="0" anchor="t">
            <a:spAutoFit/>
          </a:bodyPr>
          <a:lstStyle/>
          <a:p>
            <a:pPr marL="0" lvl="0" indent="0" algn="ctr">
              <a:lnSpc>
                <a:spcPts val="19930"/>
              </a:lnSpc>
              <a:spcBef>
                <a:spcPct val="0"/>
              </a:spcBef>
            </a:pPr>
            <a:r>
              <a:rPr lang="en-US" sz="8800" dirty="0">
                <a:solidFill>
                  <a:srgbClr val="FFFFFF"/>
                </a:solidFill>
                <a:latin typeface="League Spartan"/>
              </a:rPr>
              <a:t>FINANCIAL FEASIBILITY</a:t>
            </a:r>
          </a:p>
        </p:txBody>
      </p:sp>
      <p:pic>
        <p:nvPicPr>
          <p:cNvPr id="1026" name="Picture 2" descr="Image result for money clip art">
            <a:extLst>
              <a:ext uri="{FF2B5EF4-FFF2-40B4-BE49-F238E27FC236}">
                <a16:creationId xmlns:a16="http://schemas.microsoft.com/office/drawing/2014/main" id="{061CA69E-BA3D-36A6-DD82-37A8711AAA1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60193" y="2254552"/>
            <a:ext cx="6477461" cy="591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119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76400" y="5856089"/>
            <a:ext cx="5060394" cy="2426881"/>
          </a:xfrm>
          <a:prstGeom prst="rect">
            <a:avLst/>
          </a:prstGeom>
        </p:spPr>
      </p:pic>
      <p:sp>
        <p:nvSpPr>
          <p:cNvPr id="3" name="TextBox 3"/>
          <p:cNvSpPr txBox="1"/>
          <p:nvPr/>
        </p:nvSpPr>
        <p:spPr>
          <a:xfrm>
            <a:off x="2123239" y="2552700"/>
            <a:ext cx="6487361" cy="2335896"/>
          </a:xfrm>
          <a:prstGeom prst="rect">
            <a:avLst/>
          </a:prstGeom>
        </p:spPr>
        <p:txBody>
          <a:bodyPr lIns="0" tIns="0" rIns="0" bIns="0" rtlCol="0" anchor="t">
            <a:spAutoFit/>
          </a:bodyPr>
          <a:lstStyle/>
          <a:p>
            <a:pPr>
              <a:lnSpc>
                <a:spcPts val="8761"/>
              </a:lnSpc>
            </a:pPr>
            <a:r>
              <a:rPr lang="en-US" sz="9600" dirty="0">
                <a:solidFill>
                  <a:srgbClr val="000000"/>
                </a:solidFill>
                <a:latin typeface="DM Serif Display"/>
              </a:rPr>
              <a:t>Final Reports</a:t>
            </a:r>
          </a:p>
        </p:txBody>
      </p:sp>
      <p:sp>
        <p:nvSpPr>
          <p:cNvPr id="4" name="TextBox 4"/>
          <p:cNvSpPr txBox="1"/>
          <p:nvPr/>
        </p:nvSpPr>
        <p:spPr>
          <a:xfrm>
            <a:off x="8305800" y="1409700"/>
            <a:ext cx="8953500" cy="6093976"/>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n-US" sz="4400" b="0" i="0" u="none" strike="noStrike" dirty="0">
                <a:solidFill>
                  <a:srgbClr val="000000"/>
                </a:solidFill>
                <a:effectLst/>
                <a:latin typeface="Tahoma" panose="020B0604030504040204" pitchFamily="34" charset="0"/>
              </a:rPr>
              <a:t>Describe the implemented project and each organizations’ role</a:t>
            </a:r>
          </a:p>
          <a:p>
            <a:pPr marL="571500" indent="-571500" algn="l">
              <a:buFont typeface="Arial" panose="020B0604020202020204" pitchFamily="34" charset="0"/>
              <a:buChar char="•"/>
            </a:pPr>
            <a:endParaRPr lang="en-US" sz="4400" b="0" i="0" u="none" strike="noStrike" dirty="0">
              <a:solidFill>
                <a:srgbClr val="000000"/>
              </a:solidFill>
              <a:effectLst/>
              <a:latin typeface="Tahoma" panose="020B0604030504040204" pitchFamily="34" charset="0"/>
            </a:endParaRPr>
          </a:p>
          <a:p>
            <a:pPr marL="571500" indent="-571500" algn="l">
              <a:buFont typeface="Arial" panose="020B0604020202020204" pitchFamily="34" charset="0"/>
              <a:buChar char="•"/>
            </a:pPr>
            <a:r>
              <a:rPr lang="en-US" sz="4400" b="0" i="0" u="none" strike="noStrike" dirty="0">
                <a:solidFill>
                  <a:srgbClr val="000000"/>
                </a:solidFill>
                <a:effectLst/>
                <a:latin typeface="Tahoma" panose="020B0604030504040204" pitchFamily="34" charset="0"/>
              </a:rPr>
              <a:t>Detail metrics and data collection</a:t>
            </a:r>
          </a:p>
          <a:p>
            <a:pPr marL="571500" indent="-571500" algn="l">
              <a:buFont typeface="Arial" panose="020B0604020202020204" pitchFamily="34" charset="0"/>
              <a:buChar char="•"/>
            </a:pPr>
            <a:endParaRPr lang="en-US" sz="4400" b="0" i="0" u="none" strike="noStrike" dirty="0">
              <a:solidFill>
                <a:srgbClr val="000000"/>
              </a:solidFill>
              <a:effectLst/>
              <a:latin typeface="Tahoma" panose="020B0604030504040204" pitchFamily="34" charset="0"/>
            </a:endParaRPr>
          </a:p>
          <a:p>
            <a:pPr marL="571500" indent="-571500" algn="l">
              <a:buFont typeface="Arial" panose="020B0604020202020204" pitchFamily="34" charset="0"/>
              <a:buChar char="•"/>
            </a:pPr>
            <a:r>
              <a:rPr lang="en-US" sz="4400" dirty="0">
                <a:solidFill>
                  <a:srgbClr val="000000"/>
                </a:solidFill>
                <a:latin typeface="Tahoma" panose="020B0604030504040204" pitchFamily="34" charset="0"/>
              </a:rPr>
              <a:t>Discuss sustainability </a:t>
            </a:r>
          </a:p>
          <a:p>
            <a:pPr marL="285750" indent="-285750" algn="l">
              <a:buFont typeface="Arial" panose="020B0604020202020204" pitchFamily="34" charset="0"/>
              <a:buChar char="•"/>
            </a:pPr>
            <a:endParaRPr lang="en-US" sz="4400" b="0" i="0" u="none" strike="noStrike" dirty="0">
              <a:solidFill>
                <a:srgbClr val="000000"/>
              </a:solidFill>
              <a:effectLst/>
              <a:latin typeface="BellMT"/>
            </a:endParaRPr>
          </a:p>
          <a:p>
            <a:pPr marL="571500" indent="-571500" algn="l">
              <a:buFont typeface="Arial" panose="020B0604020202020204" pitchFamily="34" charset="0"/>
              <a:buChar char="•"/>
            </a:pPr>
            <a:r>
              <a:rPr lang="en-US" sz="4400" i="0" u="none" strike="noStrike" dirty="0">
                <a:solidFill>
                  <a:srgbClr val="000000"/>
                </a:solidFill>
                <a:effectLst/>
                <a:latin typeface="Tahoma" panose="020B0604030504040204" pitchFamily="34" charset="0"/>
              </a:rPr>
              <a:t>Include a detailed account of project spending </a:t>
            </a:r>
            <a:endParaRPr lang="en-US" sz="4400" b="0" i="0" u="none" strike="noStrike" dirty="0">
              <a:solidFill>
                <a:srgbClr val="000000"/>
              </a:solidFill>
              <a:effectLst/>
              <a:latin typeface="BellMT"/>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C1670-7BF2-3830-C63F-8B306C6B1879}"/>
              </a:ext>
            </a:extLst>
          </p:cNvPr>
          <p:cNvPicPr>
            <a:picLocks noChangeAspect="1"/>
          </p:cNvPicPr>
          <p:nvPr/>
        </p:nvPicPr>
        <p:blipFill>
          <a:blip r:embed="rId3"/>
          <a:stretch>
            <a:fillRect/>
          </a:stretch>
        </p:blipFill>
        <p:spPr>
          <a:xfrm rot="19988454">
            <a:off x="843069" y="932670"/>
            <a:ext cx="3111500" cy="3530600"/>
          </a:xfrm>
          <a:prstGeom prst="rect">
            <a:avLst/>
          </a:prstGeom>
        </p:spPr>
      </p:pic>
      <p:pic>
        <p:nvPicPr>
          <p:cNvPr id="3" name="Picture 2">
            <a:extLst>
              <a:ext uri="{FF2B5EF4-FFF2-40B4-BE49-F238E27FC236}">
                <a16:creationId xmlns:a16="http://schemas.microsoft.com/office/drawing/2014/main" id="{00AF00E1-C5B8-801E-AD34-35940FDD5B9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0893015">
            <a:off x="611916" y="5113718"/>
            <a:ext cx="5943600" cy="3590925"/>
          </a:xfrm>
          <a:prstGeom prst="rect">
            <a:avLst/>
          </a:prstGeom>
          <a:noFill/>
          <a:ln w="9525">
            <a:noFill/>
            <a:miter lim="800000"/>
            <a:headEnd/>
            <a:tailEnd/>
          </a:ln>
        </p:spPr>
      </p:pic>
      <p:pic>
        <p:nvPicPr>
          <p:cNvPr id="4" name="Picture 3">
            <a:extLst>
              <a:ext uri="{FF2B5EF4-FFF2-40B4-BE49-F238E27FC236}">
                <a16:creationId xmlns:a16="http://schemas.microsoft.com/office/drawing/2014/main" id="{ABE4ECF3-51E6-BEB9-8C3E-7AD1A97B58E9}"/>
              </a:ext>
            </a:extLst>
          </p:cNvPr>
          <p:cNvPicPr>
            <a:picLocks noChangeAspect="1"/>
          </p:cNvPicPr>
          <p:nvPr/>
        </p:nvPicPr>
        <p:blipFill>
          <a:blip r:embed="rId5"/>
          <a:stretch>
            <a:fillRect/>
          </a:stretch>
        </p:blipFill>
        <p:spPr>
          <a:xfrm>
            <a:off x="7333205" y="1617220"/>
            <a:ext cx="3638550" cy="3162622"/>
          </a:xfrm>
          <a:prstGeom prst="rect">
            <a:avLst/>
          </a:prstGeom>
        </p:spPr>
      </p:pic>
      <p:pic>
        <p:nvPicPr>
          <p:cNvPr id="5" name="Picture 4">
            <a:extLst>
              <a:ext uri="{FF2B5EF4-FFF2-40B4-BE49-F238E27FC236}">
                <a16:creationId xmlns:a16="http://schemas.microsoft.com/office/drawing/2014/main" id="{622D8349-947B-A1B7-B39D-BB09A828F6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62157">
            <a:off x="12875697" y="1143762"/>
            <a:ext cx="4673210" cy="2616199"/>
          </a:xfrm>
          <a:prstGeom prst="rect">
            <a:avLst/>
          </a:prstGeom>
        </p:spPr>
      </p:pic>
      <p:pic>
        <p:nvPicPr>
          <p:cNvPr id="6" name="Picture 5">
            <a:extLst>
              <a:ext uri="{FF2B5EF4-FFF2-40B4-BE49-F238E27FC236}">
                <a16:creationId xmlns:a16="http://schemas.microsoft.com/office/drawing/2014/main" id="{1FF2C497-E026-2337-C835-4434E6B99FEA}"/>
              </a:ext>
            </a:extLst>
          </p:cNvPr>
          <p:cNvPicPr>
            <a:picLocks noChangeAspect="1"/>
          </p:cNvPicPr>
          <p:nvPr/>
        </p:nvPicPr>
        <p:blipFill>
          <a:blip r:embed="rId7"/>
          <a:stretch>
            <a:fillRect/>
          </a:stretch>
        </p:blipFill>
        <p:spPr>
          <a:xfrm>
            <a:off x="7182661" y="6506282"/>
            <a:ext cx="5405917" cy="3591602"/>
          </a:xfrm>
          <a:prstGeom prst="rect">
            <a:avLst/>
          </a:prstGeom>
        </p:spPr>
      </p:pic>
      <p:pic>
        <p:nvPicPr>
          <p:cNvPr id="7" name="Picture 6">
            <a:extLst>
              <a:ext uri="{FF2B5EF4-FFF2-40B4-BE49-F238E27FC236}">
                <a16:creationId xmlns:a16="http://schemas.microsoft.com/office/drawing/2014/main" id="{5FCF4F47-A149-F3B2-51DF-9018085F2669}"/>
              </a:ext>
            </a:extLst>
          </p:cNvPr>
          <p:cNvPicPr>
            <a:picLocks noChangeAspect="1"/>
          </p:cNvPicPr>
          <p:nvPr/>
        </p:nvPicPr>
        <p:blipFill>
          <a:blip r:embed="rId8"/>
          <a:stretch>
            <a:fillRect/>
          </a:stretch>
        </p:blipFill>
        <p:spPr>
          <a:xfrm rot="932001">
            <a:off x="13650064" y="5712528"/>
            <a:ext cx="3590926" cy="3590926"/>
          </a:xfrm>
          <a:prstGeom prst="rect">
            <a:avLst/>
          </a:prstGeom>
        </p:spPr>
      </p:pic>
    </p:spTree>
    <p:extLst>
      <p:ext uri="{BB962C8B-B14F-4D97-AF65-F5344CB8AC3E}">
        <p14:creationId xmlns:p14="http://schemas.microsoft.com/office/powerpoint/2010/main" val="30687956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1900</Words>
  <Application>Microsoft Office PowerPoint</Application>
  <PresentationFormat>Custom</PresentationFormat>
  <Paragraphs>186</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arial</vt:lpstr>
      <vt:lpstr>BellMT</vt:lpstr>
      <vt:lpstr>Calibri</vt:lpstr>
      <vt:lpstr>DM Serif Display</vt:lpstr>
      <vt:lpstr>League Spartan</vt:lpstr>
      <vt:lpstr>Open Sauce</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Illustrated Creative Portfolio Presentation</dc:title>
  <dc:creator>Geetha Jayaram</dc:creator>
  <cp:lastModifiedBy>Michael Brown</cp:lastModifiedBy>
  <cp:revision>36</cp:revision>
  <dcterms:created xsi:type="dcterms:W3CDTF">2006-08-16T00:00:00Z</dcterms:created>
  <dcterms:modified xsi:type="dcterms:W3CDTF">2022-11-11T19:35:26Z</dcterms:modified>
  <dc:identifier>DAFILPbGzAg</dc:identifier>
</cp:coreProperties>
</file>